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0" r:id="rId7"/>
    <p:sldId id="261" r:id="rId8"/>
    <p:sldId id="268" r:id="rId9"/>
    <p:sldId id="264" r:id="rId10"/>
    <p:sldId id="262" r:id="rId11"/>
    <p:sldId id="263" r:id="rId12"/>
    <p:sldId id="267" r:id="rId13"/>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44" autoAdjust="0"/>
    <p:restoredTop sz="94660"/>
  </p:normalViewPr>
  <p:slideViewPr>
    <p:cSldViewPr>
      <p:cViewPr varScale="1">
        <p:scale>
          <a:sx n="69" d="100"/>
          <a:sy n="69" d="100"/>
        </p:scale>
        <p:origin x="-88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2F605B5-1115-4834-BD9C-1CAAE48D4894}" type="datetimeFigureOut">
              <a:rPr lang="en-US"/>
              <a:pPr>
                <a:defRPr/>
              </a:pPr>
              <a:t>9/29/2015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5EC200-A7CF-488C-9AAC-1E9B55373D5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E74A2E5-6B48-4796-9E55-7CABE13BB146}" type="datetimeFigureOut">
              <a:rPr lang="en-US"/>
              <a:pPr>
                <a:defRPr/>
              </a:pPr>
              <a:t>9/29/2015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5C7B58-8B6A-4D87-81E9-6584584B487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C17F5A-5787-4BF9-942D-E9BB4290BFC9}" type="datetimeFigureOut">
              <a:rPr lang="en-US"/>
              <a:pPr>
                <a:defRPr/>
              </a:pPr>
              <a:t>9/29/2015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917629-14BB-404C-93D9-7D0DEA27E6E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876B72-60E5-4CD9-8110-495F5DB5276B}" type="datetimeFigureOut">
              <a:rPr lang="en-US"/>
              <a:pPr>
                <a:defRPr/>
              </a:pPr>
              <a:t>9/29/2015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6E70A0-7E87-4D1E-A1F1-255ED35F949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28CC310-DC71-4E6B-BE30-05AD69EAAF47}" type="datetimeFigureOut">
              <a:rPr lang="en-US"/>
              <a:pPr>
                <a:defRPr/>
              </a:pPr>
              <a:t>9/29/2015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616899-3844-4D4A-9260-D1F5E126C84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02EFDA1-32B0-4B57-B601-796F9D335C6A}" type="datetimeFigureOut">
              <a:rPr lang="en-US"/>
              <a:pPr>
                <a:defRPr/>
              </a:pPr>
              <a:t>9/29/2015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A18E3C5-47E5-41F9-B0DD-43C8E802580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A5A1903-3BC1-44A7-B059-59BFAD0F3814}" type="datetimeFigureOut">
              <a:rPr lang="en-US"/>
              <a:pPr>
                <a:defRPr/>
              </a:pPr>
              <a:t>9/29/2015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C6F44E1-D35F-42D8-9400-A8343F3C725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172BEE7-56E7-4341-8963-C12007CB6BCC}" type="datetimeFigureOut">
              <a:rPr lang="en-US"/>
              <a:pPr>
                <a:defRPr/>
              </a:pPr>
              <a:t>9/29/2015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8315558-D127-4517-A3AD-3ACCB452C7E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0A8BC5E-5933-4DE4-9BD2-586889622430}" type="datetimeFigureOut">
              <a:rPr lang="en-US"/>
              <a:pPr>
                <a:defRPr/>
              </a:pPr>
              <a:t>9/29/2015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2B5D548-A2D1-4DFC-A9FB-B30412B3A34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E1B8C2F-F349-4EB5-ABCF-CFA7CC740748}" type="datetimeFigureOut">
              <a:rPr lang="en-US"/>
              <a:pPr>
                <a:defRPr/>
              </a:pPr>
              <a:t>9/29/2015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298B3C3-3F32-4A10-A6F0-B80BE4FAA0A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2DF615B-9AC3-467C-8015-D1A4D316C616}" type="datetimeFigureOut">
              <a:rPr lang="en-US"/>
              <a:pPr>
                <a:defRPr/>
              </a:pPr>
              <a:t>9/29/2015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19DBF6-FAF5-4165-B748-C95112459B2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B50CE81-27F8-4A8F-B413-1C2FCB6F9467}" type="datetimeFigureOut">
              <a:rPr lang="en-US"/>
              <a:pPr>
                <a:defRPr/>
              </a:pPr>
              <a:t>9/29/2015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6EA3D6C-A783-4DA5-9367-4CEBDF61F62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228600"/>
            <a:ext cx="7772400" cy="1470025"/>
          </a:xfrm>
        </p:spPr>
        <p:txBody>
          <a:bodyPr/>
          <a:lstStyle/>
          <a:p>
            <a:pPr eaLnBrk="1" hangingPunct="1"/>
            <a:r>
              <a:rPr lang="en-US" smtClean="0"/>
              <a:t>Absolutism and the Emergence of Great Britain (England)</a:t>
            </a:r>
          </a:p>
        </p:txBody>
      </p:sp>
      <p:sp>
        <p:nvSpPr>
          <p:cNvPr id="13314" name="Subtitle 2"/>
          <p:cNvSpPr>
            <a:spLocks noGrp="1"/>
          </p:cNvSpPr>
          <p:nvPr>
            <p:ph type="subTitle" idx="1"/>
          </p:nvPr>
        </p:nvSpPr>
        <p:spPr>
          <a:xfrm>
            <a:off x="228600" y="1905000"/>
            <a:ext cx="8686800" cy="3733800"/>
          </a:xfrm>
        </p:spPr>
        <p:txBody>
          <a:bodyPr/>
          <a:lstStyle/>
          <a:p>
            <a:pPr marL="514350" indent="-514350" eaLnBrk="1" hangingPunct="1">
              <a:buFont typeface="Arial" charset="0"/>
              <a:buAutoNum type="alphaUcPeriod"/>
            </a:pPr>
            <a:r>
              <a:rPr lang="en-US" smtClean="0">
                <a:solidFill>
                  <a:srgbClr val="898989"/>
                </a:solidFill>
              </a:rPr>
              <a:t>How were European rulers guided by enlightenment thought?</a:t>
            </a:r>
          </a:p>
          <a:p>
            <a:pPr marL="514350" indent="-514350" eaLnBrk="1" hangingPunct="1">
              <a:buFont typeface="Arial" charset="0"/>
              <a:buAutoNum type="alphaUcPeriod"/>
            </a:pPr>
            <a:r>
              <a:rPr lang="en-US" smtClean="0">
                <a:solidFill>
                  <a:srgbClr val="898989"/>
                </a:solidFill>
              </a:rPr>
              <a:t>Give examples (explain) of how Absolute monarchs succeeded and failed in their quests to implement enlightenment ideas in Europe.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sz="4000" smtClean="0"/>
              <a:t>Seven Year’s War in the Americas</a:t>
            </a:r>
            <a:r>
              <a:rPr lang="en-US" sz="2400" smtClean="0"/>
              <a:t/>
            </a:r>
            <a:br>
              <a:rPr lang="en-US" sz="2400" smtClean="0"/>
            </a:br>
            <a:r>
              <a:rPr lang="en-US" sz="2400" smtClean="0"/>
              <a:t> B. How did the Seven Year’s War allow Great Britain to become the World’s greatest colonial power?</a:t>
            </a:r>
          </a:p>
        </p:txBody>
      </p:sp>
      <p:sp>
        <p:nvSpPr>
          <p:cNvPr id="22530" name="Content Placeholder 2"/>
          <p:cNvSpPr>
            <a:spLocks noGrp="1"/>
          </p:cNvSpPr>
          <p:nvPr>
            <p:ph idx="1"/>
          </p:nvPr>
        </p:nvSpPr>
        <p:spPr>
          <a:xfrm>
            <a:off x="457200" y="1600200"/>
            <a:ext cx="8229600" cy="5029200"/>
          </a:xfrm>
        </p:spPr>
        <p:txBody>
          <a:bodyPr/>
          <a:lstStyle/>
          <a:p>
            <a:pPr eaLnBrk="1" hangingPunct="1">
              <a:lnSpc>
                <a:spcPct val="80000"/>
              </a:lnSpc>
            </a:pPr>
            <a:r>
              <a:rPr lang="en-US" sz="3000" smtClean="0"/>
              <a:t>By 1750, France controlled most of Southern Canada and a bulk of present day United States (minus the east coast and Florida). This land was used for fur, fish, and timber. </a:t>
            </a:r>
          </a:p>
          <a:p>
            <a:pPr eaLnBrk="1" hangingPunct="1">
              <a:lnSpc>
                <a:spcPct val="80000"/>
              </a:lnSpc>
            </a:pPr>
            <a:r>
              <a:rPr lang="en-US" sz="3000" smtClean="0"/>
              <a:t>The British were prospering in their 13 colonies, which had a population around one million people. However, the British felt they could not form a complete colonial empire in the Americas without destroying the French. </a:t>
            </a:r>
          </a:p>
          <a:p>
            <a:pPr eaLnBrk="1" hangingPunct="1">
              <a:lnSpc>
                <a:spcPct val="80000"/>
              </a:lnSpc>
            </a:pPr>
            <a:r>
              <a:rPr lang="en-US" sz="3000" smtClean="0"/>
              <a:t>The two sides fought over the St. Lawrence seaway and the unsettled Ohio Valley (French and Indian War which is part of the Seven Years War).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z="4000" smtClean="0"/>
              <a:t>Seven Year’s War in the Americas</a:t>
            </a:r>
            <a:r>
              <a:rPr lang="en-US" sz="2400" smtClean="0"/>
              <a:t/>
            </a:r>
            <a:br>
              <a:rPr lang="en-US" sz="2400" smtClean="0"/>
            </a:br>
            <a:r>
              <a:rPr lang="en-US" sz="2400" smtClean="0"/>
              <a:t> B. How did the Seven Year’s War allow Great Britain to become the World’s greatest colonial power?</a:t>
            </a:r>
          </a:p>
        </p:txBody>
      </p:sp>
      <p:sp>
        <p:nvSpPr>
          <p:cNvPr id="3" name="Content Placeholder 2"/>
          <p:cNvSpPr>
            <a:spLocks noGrp="1"/>
          </p:cNvSpPr>
          <p:nvPr>
            <p:ph idx="1"/>
          </p:nvPr>
        </p:nvSpPr>
        <p:spPr>
          <a:xfrm>
            <a:off x="228600" y="1600200"/>
            <a:ext cx="8610600" cy="4953000"/>
          </a:xfrm>
        </p:spPr>
        <p:txBody>
          <a:bodyPr rtlCol="0">
            <a:normAutofit fontScale="92500" lnSpcReduction="10000"/>
          </a:bodyPr>
          <a:lstStyle/>
          <a:p>
            <a:pPr eaLnBrk="1" fontAlgn="auto" hangingPunct="1">
              <a:spcAft>
                <a:spcPts val="0"/>
              </a:spcAft>
              <a:buFont typeface="Arial" pitchFamily="34" charset="0"/>
              <a:buChar char="•"/>
              <a:defRPr/>
            </a:pPr>
            <a:r>
              <a:rPr lang="en-US" dirty="0" smtClean="0"/>
              <a:t>By 1759, the British had established the upper hand on the French in the Americas when they seized Montreal (St. Lawrence Seaway), and the area around the Great Lakes. </a:t>
            </a:r>
          </a:p>
          <a:p>
            <a:pPr eaLnBrk="1" fontAlgn="auto" hangingPunct="1">
              <a:spcAft>
                <a:spcPts val="0"/>
              </a:spcAft>
              <a:buFont typeface="Arial" pitchFamily="34" charset="0"/>
              <a:buChar char="•"/>
              <a:defRPr/>
            </a:pPr>
            <a:r>
              <a:rPr lang="en-US" dirty="0" smtClean="0"/>
              <a:t>In 1763, the French were forced to make peace.</a:t>
            </a:r>
          </a:p>
          <a:p>
            <a:pPr eaLnBrk="1" fontAlgn="auto" hangingPunct="1">
              <a:spcAft>
                <a:spcPts val="0"/>
              </a:spcAft>
              <a:buFont typeface="Arial" pitchFamily="34" charset="0"/>
              <a:buChar char="•"/>
              <a:defRPr/>
            </a:pPr>
            <a:r>
              <a:rPr lang="en-US" dirty="0" smtClean="0"/>
              <a:t>The Treaty of Paris (1763) – The French transferred Canada and the lands east of the Mississippi to the English. Spain, an ally of France, also transferred control of Florida to England.  In exchange, the French gave part of their Louisiana territory to the Spanish.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p:txBody>
          <a:bodyPr/>
          <a:lstStyle/>
          <a:p>
            <a:endParaRPr lang="en-US" smtClean="0"/>
          </a:p>
        </p:txBody>
      </p:sp>
      <p:sp>
        <p:nvSpPr>
          <p:cNvPr id="24578" name="Rectangle 3"/>
          <p:cNvSpPr>
            <a:spLocks noGrp="1"/>
          </p:cNvSpPr>
          <p:nvPr>
            <p:ph type="body" idx="1"/>
          </p:nvPr>
        </p:nvSpPr>
        <p:spPr/>
        <p:txBody>
          <a:bodyPr/>
          <a:lstStyle/>
          <a:p>
            <a:endParaRPr lang="en-US" smtClean="0"/>
          </a:p>
        </p:txBody>
      </p:sp>
      <p:pic>
        <p:nvPicPr>
          <p:cNvPr id="24579" name="Picture 5" descr="NorthAmerica1762-83"/>
          <p:cNvPicPr>
            <a:picLocks noChangeAspect="1" noChangeArrowheads="1"/>
          </p:cNvPicPr>
          <p:nvPr/>
        </p:nvPicPr>
        <p:blipFill>
          <a:blip r:embed="rId2"/>
          <a:srcRect/>
          <a:stretch>
            <a:fillRect/>
          </a:stretch>
        </p:blipFill>
        <p:spPr bwMode="auto">
          <a:xfrm>
            <a:off x="457200" y="304800"/>
            <a:ext cx="8229600" cy="6273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Absolutism</a:t>
            </a:r>
            <a:br>
              <a:rPr lang="en-US" dirty="0" smtClean="0"/>
            </a:br>
            <a:r>
              <a:rPr lang="en-US" sz="2700" dirty="0" smtClean="0"/>
              <a:t>A. How were European rulers guided by enlightenment thought?</a:t>
            </a:r>
            <a:r>
              <a:rPr lang="en-US" dirty="0" smtClean="0"/>
              <a:t/>
            </a:r>
            <a:br>
              <a:rPr lang="en-US" dirty="0" smtClean="0"/>
            </a:br>
            <a:endParaRPr lang="en-US" dirty="0"/>
          </a:p>
        </p:txBody>
      </p:sp>
      <p:sp>
        <p:nvSpPr>
          <p:cNvPr id="14338" name="Content Placeholder 2"/>
          <p:cNvSpPr>
            <a:spLocks noGrp="1"/>
          </p:cNvSpPr>
          <p:nvPr>
            <p:ph idx="1"/>
          </p:nvPr>
        </p:nvSpPr>
        <p:spPr>
          <a:xfrm>
            <a:off x="152400" y="1371600"/>
            <a:ext cx="8763000" cy="4525963"/>
          </a:xfrm>
        </p:spPr>
        <p:txBody>
          <a:bodyPr/>
          <a:lstStyle/>
          <a:p>
            <a:pPr eaLnBrk="1" hangingPunct="1"/>
            <a:r>
              <a:rPr lang="en-US" smtClean="0"/>
              <a:t>By the mid 18</a:t>
            </a:r>
            <a:r>
              <a:rPr lang="en-US" baseline="30000" smtClean="0"/>
              <a:t>th</a:t>
            </a:r>
            <a:r>
              <a:rPr lang="en-US" smtClean="0"/>
              <a:t> century, many monarchs in Europe saw the rise in popularity of natural rights and freedoms preached by the philosophes. </a:t>
            </a:r>
          </a:p>
          <a:p>
            <a:pPr eaLnBrk="1" hangingPunct="1"/>
            <a:r>
              <a:rPr lang="en-US" smtClean="0"/>
              <a:t>This led to a new type of monarch, and government known as </a:t>
            </a:r>
            <a:r>
              <a:rPr lang="en-US" u="sng" smtClean="0"/>
              <a:t>enlightened absolutism</a:t>
            </a:r>
            <a:r>
              <a:rPr lang="en-US" smtClean="0"/>
              <a:t>.</a:t>
            </a:r>
          </a:p>
          <a:p>
            <a:pPr eaLnBrk="1" hangingPunct="1"/>
            <a:r>
              <a:rPr lang="en-US" smtClean="0"/>
              <a:t>Three major states, Austria, Prussia, and Russia all sought to follow these new ideas while still maintaining their absolute control.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Absolutism</a:t>
            </a:r>
            <a:br>
              <a:rPr lang="en-US" dirty="0" smtClean="0"/>
            </a:br>
            <a:r>
              <a:rPr lang="en-US" sz="2700" dirty="0" smtClean="0"/>
              <a:t>A. How were European rulers guided by enlightenment thought?</a:t>
            </a:r>
            <a:r>
              <a:rPr lang="en-US" dirty="0" smtClean="0"/>
              <a:t/>
            </a:r>
            <a:br>
              <a:rPr lang="en-US" dirty="0" smtClean="0"/>
            </a:br>
            <a:endParaRPr lang="en-US" dirty="0"/>
          </a:p>
        </p:txBody>
      </p:sp>
      <p:sp>
        <p:nvSpPr>
          <p:cNvPr id="15362" name="Content Placeholder 2"/>
          <p:cNvSpPr>
            <a:spLocks noGrp="1"/>
          </p:cNvSpPr>
          <p:nvPr>
            <p:ph idx="1"/>
          </p:nvPr>
        </p:nvSpPr>
        <p:spPr>
          <a:xfrm>
            <a:off x="457200" y="1143000"/>
            <a:ext cx="8229600" cy="5410200"/>
          </a:xfrm>
        </p:spPr>
        <p:txBody>
          <a:bodyPr/>
          <a:lstStyle/>
          <a:p>
            <a:pPr eaLnBrk="1" hangingPunct="1">
              <a:lnSpc>
                <a:spcPct val="90000"/>
              </a:lnSpc>
            </a:pPr>
            <a:r>
              <a:rPr lang="en-US" smtClean="0"/>
              <a:t>As the monarchs of these nations attempted to create religious freedom, freedom of speech, decrease in torture methods, increased education of serfs (lower class), etc., three major problems existed:</a:t>
            </a:r>
          </a:p>
          <a:p>
            <a:pPr lvl="1" eaLnBrk="1" hangingPunct="1">
              <a:lnSpc>
                <a:spcPct val="90000"/>
              </a:lnSpc>
            </a:pPr>
            <a:r>
              <a:rPr lang="en-US" smtClean="0"/>
              <a:t>1. Nobles became upset because the serfs and peasants were granted more power.</a:t>
            </a:r>
          </a:p>
          <a:p>
            <a:pPr lvl="1" eaLnBrk="1" hangingPunct="1">
              <a:lnSpc>
                <a:spcPct val="90000"/>
              </a:lnSpc>
            </a:pPr>
            <a:r>
              <a:rPr lang="en-US" smtClean="0"/>
              <a:t>2. The Catholic Church became upset because of the allowance of religious tolerance.</a:t>
            </a:r>
          </a:p>
          <a:p>
            <a:pPr lvl="1" eaLnBrk="1" hangingPunct="1">
              <a:lnSpc>
                <a:spcPct val="90000"/>
              </a:lnSpc>
            </a:pPr>
            <a:r>
              <a:rPr lang="en-US" smtClean="0"/>
              <a:t>3. Peasants began to revolt because they didn’t understand why so many drastic changes were happening so quickly.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Absolutism</a:t>
            </a:r>
            <a:br>
              <a:rPr lang="en-US" dirty="0" smtClean="0"/>
            </a:br>
            <a:r>
              <a:rPr lang="en-US" sz="2700" dirty="0" smtClean="0"/>
              <a:t>A. How were European rulers guided by enlightenment thought?</a:t>
            </a:r>
            <a:r>
              <a:rPr lang="en-US" dirty="0" smtClean="0"/>
              <a:t/>
            </a:r>
            <a:br>
              <a:rPr lang="en-US" dirty="0" smtClean="0"/>
            </a:br>
            <a:endParaRPr lang="en-US" dirty="0"/>
          </a:p>
        </p:txBody>
      </p:sp>
      <p:sp>
        <p:nvSpPr>
          <p:cNvPr id="16386" name="Content Placeholder 2"/>
          <p:cNvSpPr>
            <a:spLocks noGrp="1"/>
          </p:cNvSpPr>
          <p:nvPr>
            <p:ph idx="1"/>
          </p:nvPr>
        </p:nvSpPr>
        <p:spPr>
          <a:xfrm>
            <a:off x="457200" y="1219200"/>
            <a:ext cx="8229600" cy="5486400"/>
          </a:xfrm>
        </p:spPr>
        <p:txBody>
          <a:bodyPr/>
          <a:lstStyle/>
          <a:p>
            <a:pPr eaLnBrk="1" hangingPunct="1">
              <a:lnSpc>
                <a:spcPct val="80000"/>
              </a:lnSpc>
            </a:pPr>
            <a:r>
              <a:rPr lang="en-US" sz="3000" smtClean="0"/>
              <a:t>Read the section Enlightenment and Absolutism on p. 140 -142 in your textbook and answer the following questions:</a:t>
            </a:r>
          </a:p>
          <a:p>
            <a:pPr eaLnBrk="1" hangingPunct="1">
              <a:lnSpc>
                <a:spcPct val="80000"/>
              </a:lnSpc>
            </a:pPr>
            <a:r>
              <a:rPr lang="en-US" sz="3000" smtClean="0"/>
              <a:t>1. Give examples of how Catherine </a:t>
            </a:r>
            <a:r>
              <a:rPr lang="en-US" sz="3000" b="1" smtClean="0"/>
              <a:t>did not </a:t>
            </a:r>
            <a:r>
              <a:rPr lang="en-US" sz="3000" smtClean="0"/>
              <a:t>embrace enlightened ideas and why. What was the outcome?</a:t>
            </a:r>
          </a:p>
          <a:p>
            <a:pPr eaLnBrk="1" hangingPunct="1">
              <a:lnSpc>
                <a:spcPct val="80000"/>
              </a:lnSpc>
            </a:pPr>
            <a:r>
              <a:rPr lang="en-US" sz="3000" smtClean="0"/>
              <a:t>2. Give examples of how all 3 enlightened monarchs discussed </a:t>
            </a:r>
            <a:r>
              <a:rPr lang="en-US" sz="3000" b="1" smtClean="0"/>
              <a:t>did </a:t>
            </a:r>
            <a:r>
              <a:rPr lang="en-US" sz="3000" smtClean="0"/>
              <a:t>embrace enlightened ideas.</a:t>
            </a:r>
          </a:p>
          <a:p>
            <a:pPr eaLnBrk="1" hangingPunct="1">
              <a:lnSpc>
                <a:spcPct val="80000"/>
              </a:lnSpc>
            </a:pPr>
            <a:r>
              <a:rPr lang="en-US" sz="3000" smtClean="0"/>
              <a:t>3. Give one example of how Joseph and Frederick fulfilled or failed to fulfill the idea of enlightened absolutism. Describe the outcome of that particular ruler (be specific). </a:t>
            </a:r>
          </a:p>
          <a:p>
            <a:pPr eaLnBrk="1" hangingPunct="1">
              <a:lnSpc>
                <a:spcPct val="80000"/>
              </a:lnSpc>
            </a:pPr>
            <a:endParaRPr lang="en-US" sz="3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idx="4294967295"/>
          </p:nvPr>
        </p:nvSpPr>
        <p:spPr>
          <a:xfrm>
            <a:off x="685800" y="228600"/>
            <a:ext cx="7772400" cy="1470025"/>
          </a:xfrm>
        </p:spPr>
        <p:txBody>
          <a:bodyPr/>
          <a:lstStyle/>
          <a:p>
            <a:pPr eaLnBrk="1" hangingPunct="1"/>
            <a:r>
              <a:rPr lang="en-US" smtClean="0"/>
              <a:t>The Seven Year’s War</a:t>
            </a:r>
          </a:p>
        </p:txBody>
      </p:sp>
      <p:sp>
        <p:nvSpPr>
          <p:cNvPr id="17410" name="Subtitle 2"/>
          <p:cNvSpPr>
            <a:spLocks noGrp="1"/>
          </p:cNvSpPr>
          <p:nvPr>
            <p:ph type="subTitle" idx="4294967295"/>
          </p:nvPr>
        </p:nvSpPr>
        <p:spPr>
          <a:xfrm>
            <a:off x="228600" y="1905000"/>
            <a:ext cx="8686800" cy="3733800"/>
          </a:xfrm>
        </p:spPr>
        <p:txBody>
          <a:bodyPr/>
          <a:lstStyle/>
          <a:p>
            <a:pPr marL="514350" indent="-514350" algn="ctr" eaLnBrk="1" hangingPunct="1">
              <a:buFont typeface="Arial" charset="0"/>
              <a:buNone/>
            </a:pPr>
            <a:r>
              <a:rPr lang="en-US" smtClean="0"/>
              <a:t>C. Explain how conflict in Europe leads to completion and desire to control overseas territories in India and Europe.</a:t>
            </a:r>
          </a:p>
          <a:p>
            <a:pPr marL="514350" indent="-514350" algn="ctr" eaLnBrk="1" hangingPunct="1">
              <a:buFont typeface="Arial" charset="0"/>
              <a:buNone/>
            </a:pPr>
            <a:r>
              <a:rPr lang="en-US" smtClean="0"/>
              <a:t>D. How did the Seven Year’s War allow Great Britain to become the World’s greatest colonial power?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152400" y="274638"/>
            <a:ext cx="8686800" cy="1143000"/>
          </a:xfrm>
        </p:spPr>
        <p:txBody>
          <a:bodyPr/>
          <a:lstStyle/>
          <a:p>
            <a:pPr eaLnBrk="1" hangingPunct="1"/>
            <a:r>
              <a:rPr lang="en-US" sz="2400" smtClean="0"/>
              <a:t/>
            </a:r>
            <a:br>
              <a:rPr lang="en-US" sz="2400" smtClean="0"/>
            </a:br>
            <a:r>
              <a:rPr lang="en-US" sz="3200" smtClean="0"/>
              <a:t>The Seven Year’s War and the Rise of Great Britain</a:t>
            </a:r>
            <a:r>
              <a:rPr lang="en-US" sz="2400" smtClean="0"/>
              <a:t/>
            </a:r>
            <a:br>
              <a:rPr lang="en-US" sz="2400" smtClean="0"/>
            </a:br>
            <a:r>
              <a:rPr lang="en-US" sz="2400" smtClean="0"/>
              <a:t>C. Explain how conflict in Europe leads to completion and desire to control overseas territories in India and Europe.</a:t>
            </a:r>
            <a:br>
              <a:rPr lang="en-US" sz="2400" smtClean="0"/>
            </a:br>
            <a:r>
              <a:rPr lang="en-US" sz="2400" smtClean="0"/>
              <a:t/>
            </a:r>
            <a:br>
              <a:rPr lang="en-US" sz="2400" smtClean="0"/>
            </a:br>
            <a:endParaRPr lang="en-US" sz="2400" smtClean="0"/>
          </a:p>
        </p:txBody>
      </p:sp>
      <p:sp>
        <p:nvSpPr>
          <p:cNvPr id="18434" name="Content Placeholder 2"/>
          <p:cNvSpPr>
            <a:spLocks noGrp="1"/>
          </p:cNvSpPr>
          <p:nvPr>
            <p:ph idx="1"/>
          </p:nvPr>
        </p:nvSpPr>
        <p:spPr>
          <a:xfrm>
            <a:off x="457200" y="1447800"/>
            <a:ext cx="8229600" cy="5029200"/>
          </a:xfrm>
        </p:spPr>
        <p:txBody>
          <a:bodyPr/>
          <a:lstStyle/>
          <a:p>
            <a:pPr eaLnBrk="1" hangingPunct="1">
              <a:lnSpc>
                <a:spcPct val="80000"/>
              </a:lnSpc>
            </a:pPr>
            <a:r>
              <a:rPr lang="en-US" sz="3000" smtClean="0"/>
              <a:t>In 1740, Charles VI of Austria dies. Among confusion of succession, his daughter Maria Theresa succeeded him.</a:t>
            </a:r>
          </a:p>
          <a:p>
            <a:pPr eaLnBrk="1" hangingPunct="1">
              <a:lnSpc>
                <a:spcPct val="80000"/>
              </a:lnSpc>
            </a:pPr>
            <a:r>
              <a:rPr lang="en-US" sz="3000" smtClean="0"/>
              <a:t>Sensing the confusion and refusing to acknowledge a woman as monarch, Frederick II of Prussia invades part of Austria (Silesia). </a:t>
            </a:r>
          </a:p>
          <a:p>
            <a:pPr eaLnBrk="1" hangingPunct="1">
              <a:lnSpc>
                <a:spcPct val="80000"/>
              </a:lnSpc>
            </a:pPr>
            <a:r>
              <a:rPr lang="en-US" sz="3000" smtClean="0"/>
              <a:t> France allied with Prussia and Great Britain allied with Austria – </a:t>
            </a:r>
            <a:r>
              <a:rPr lang="en-US" sz="3000" u="sng" smtClean="0"/>
              <a:t>The War of Austrian Succession</a:t>
            </a:r>
            <a:r>
              <a:rPr lang="en-US" sz="3000" smtClean="0"/>
              <a:t> (1740 – 1748)</a:t>
            </a:r>
          </a:p>
          <a:p>
            <a:pPr eaLnBrk="1" hangingPunct="1">
              <a:lnSpc>
                <a:spcPct val="80000"/>
              </a:lnSpc>
            </a:pPr>
            <a:r>
              <a:rPr lang="en-US" sz="3000" smtClean="0"/>
              <a:t>In 1748, a peace agreement was signed and all former territories were returned except for Silesia.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After the War of Austrian Succession</a:t>
            </a:r>
            <a:br>
              <a:rPr lang="en-US" dirty="0" smtClean="0"/>
            </a:br>
            <a:r>
              <a:rPr lang="en-US" dirty="0" smtClean="0"/>
              <a:t>Seven Year’s War – (1754 – 1763)</a:t>
            </a:r>
            <a:endParaRPr lang="en-US" dirty="0"/>
          </a:p>
        </p:txBody>
      </p:sp>
      <p:sp>
        <p:nvSpPr>
          <p:cNvPr id="19458" name="Content Placeholder 2"/>
          <p:cNvSpPr>
            <a:spLocks noGrp="1"/>
          </p:cNvSpPr>
          <p:nvPr>
            <p:ph idx="1"/>
          </p:nvPr>
        </p:nvSpPr>
        <p:spPr>
          <a:xfrm>
            <a:off x="457200" y="1600200"/>
            <a:ext cx="8229600" cy="4953000"/>
          </a:xfrm>
        </p:spPr>
        <p:txBody>
          <a:bodyPr/>
          <a:lstStyle/>
          <a:p>
            <a:pPr eaLnBrk="1" hangingPunct="1">
              <a:lnSpc>
                <a:spcPct val="80000"/>
              </a:lnSpc>
            </a:pPr>
            <a:r>
              <a:rPr lang="en-US" sz="3000" smtClean="0"/>
              <a:t>In 1756, the allies switched. The British allied with Prussia and France allied with Austria, and also formed a new alliance with Russia. </a:t>
            </a:r>
          </a:p>
          <a:p>
            <a:pPr eaLnBrk="1" hangingPunct="1">
              <a:lnSpc>
                <a:spcPct val="80000"/>
              </a:lnSpc>
            </a:pPr>
            <a:r>
              <a:rPr lang="en-US" sz="3000" smtClean="0"/>
              <a:t>Fighting occurred in Europe, the Americas, and India. </a:t>
            </a:r>
          </a:p>
          <a:p>
            <a:pPr eaLnBrk="1" hangingPunct="1">
              <a:lnSpc>
                <a:spcPct val="80000"/>
              </a:lnSpc>
            </a:pPr>
            <a:r>
              <a:rPr lang="en-US" sz="3000" smtClean="0"/>
              <a:t>By 1763, the war in Europe had ended with Austria recognizing Prussia’s control over their former territory of Silesia. </a:t>
            </a:r>
          </a:p>
          <a:p>
            <a:pPr eaLnBrk="1" hangingPunct="1">
              <a:lnSpc>
                <a:spcPct val="80000"/>
              </a:lnSpc>
            </a:pPr>
            <a:r>
              <a:rPr lang="en-US" sz="3000" smtClean="0"/>
              <a:t>During the same time, the war between Britain and France intensified. </a:t>
            </a:r>
          </a:p>
          <a:p>
            <a:pPr eaLnBrk="1" hangingPunct="1">
              <a:lnSpc>
                <a:spcPct val="80000"/>
              </a:lnSpc>
            </a:pPr>
            <a:r>
              <a:rPr lang="en-US" sz="3000" smtClean="0"/>
              <a:t>By 1763 (Treaty of Paris), Britain had gained complete control of India from France.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p:txBody>
          <a:bodyPr/>
          <a:lstStyle/>
          <a:p>
            <a:r>
              <a:rPr lang="en-US" smtClean="0"/>
              <a:t>Daily Assignment</a:t>
            </a:r>
          </a:p>
        </p:txBody>
      </p:sp>
      <p:sp>
        <p:nvSpPr>
          <p:cNvPr id="20482" name="Rectangle 3"/>
          <p:cNvSpPr>
            <a:spLocks noGrp="1"/>
          </p:cNvSpPr>
          <p:nvPr>
            <p:ph type="body" idx="1"/>
          </p:nvPr>
        </p:nvSpPr>
        <p:spPr/>
        <p:txBody>
          <a:bodyPr/>
          <a:lstStyle/>
          <a:p>
            <a:r>
              <a:rPr lang="en-US" smtClean="0"/>
              <a:t>Who allied with who?</a:t>
            </a:r>
          </a:p>
          <a:p>
            <a:r>
              <a:rPr lang="en-US" smtClean="0"/>
              <a:t>The War of Austrian Succession ultimately led to a war between which two European powers?</a:t>
            </a:r>
          </a:p>
          <a:p>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p:txBody>
          <a:bodyPr/>
          <a:lstStyle/>
          <a:p>
            <a:pPr eaLnBrk="1" hangingPunct="1"/>
            <a:endParaRPr lang="en-US" smtClean="0"/>
          </a:p>
        </p:txBody>
      </p:sp>
      <p:sp>
        <p:nvSpPr>
          <p:cNvPr id="21506" name="Rectangle 3"/>
          <p:cNvSpPr>
            <a:spLocks noGrp="1"/>
          </p:cNvSpPr>
          <p:nvPr>
            <p:ph type="body" idx="1"/>
          </p:nvPr>
        </p:nvSpPr>
        <p:spPr/>
        <p:txBody>
          <a:bodyPr/>
          <a:lstStyle/>
          <a:p>
            <a:pPr eaLnBrk="1" hangingPunct="1"/>
            <a:endParaRPr lang="en-US" smtClean="0"/>
          </a:p>
        </p:txBody>
      </p:sp>
      <p:pic>
        <p:nvPicPr>
          <p:cNvPr id="21507" name="Picture 5" descr="map-7YrsWar-1756-1763"/>
          <p:cNvPicPr>
            <a:picLocks noChangeAspect="1" noChangeArrowheads="1"/>
          </p:cNvPicPr>
          <p:nvPr/>
        </p:nvPicPr>
        <p:blipFill>
          <a:blip r:embed="rId2"/>
          <a:srcRect/>
          <a:stretch>
            <a:fillRect/>
          </a:stretch>
        </p:blipFill>
        <p:spPr bwMode="auto">
          <a:xfrm>
            <a:off x="381000" y="228600"/>
            <a:ext cx="8458200" cy="6407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12645</TotalTime>
  <Words>738</Words>
  <Application>Microsoft Office PowerPoint</Application>
  <PresentationFormat>On-screen Show (4:3)</PresentationFormat>
  <Paragraphs>42</Paragraphs>
  <Slides>12</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12</vt:i4>
      </vt:variant>
    </vt:vector>
  </HeadingPairs>
  <TitlesOfParts>
    <vt:vector size="15" baseType="lpstr">
      <vt:lpstr>Arial</vt:lpstr>
      <vt:lpstr>Calibri</vt:lpstr>
      <vt:lpstr>Office Theme</vt:lpstr>
      <vt:lpstr>Absolutism and the Emergence of Great Britain (England)</vt:lpstr>
      <vt:lpstr>Absolutism A. How were European rulers guided by enlightenment thought? </vt:lpstr>
      <vt:lpstr>Absolutism A. How were European rulers guided by enlightenment thought? </vt:lpstr>
      <vt:lpstr>Absolutism A. How were European rulers guided by enlightenment thought? </vt:lpstr>
      <vt:lpstr>The Seven Year’s War</vt:lpstr>
      <vt:lpstr> The Seven Year’s War and the Rise of Great Britain C. Explain how conflict in Europe leads to completion and desire to control overseas territories in India and Europe.  </vt:lpstr>
      <vt:lpstr>After the War of Austrian Succession Seven Year’s War – (1754 – 1763)</vt:lpstr>
      <vt:lpstr>Daily Assignment</vt:lpstr>
      <vt:lpstr>Slide 9</vt:lpstr>
      <vt:lpstr>Seven Year’s War in the Americas  B. How did the Seven Year’s War allow Great Britain to become the World’s greatest colonial power?</vt:lpstr>
      <vt:lpstr>Seven Year’s War in the Americas  B. How did the Seven Year’s War allow Great Britain to become the World’s greatest colonial power?</vt:lpstr>
      <vt:lpstr>Slide 12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Absolutism and the Emergence of Great Britain (England)</dc:title>
  <dc:creator>Coach Watson</dc:creator>
  <cp:lastModifiedBy>eberleir</cp:lastModifiedBy>
  <cp:revision>14</cp:revision>
  <dcterms:created xsi:type="dcterms:W3CDTF">2014-10-17T18:47:21Z</dcterms:created>
  <dcterms:modified xsi:type="dcterms:W3CDTF">2015-09-29T21:23:56Z</dcterms:modified>
</cp:coreProperties>
</file>