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8" r:id="rId8"/>
    <p:sldId id="269" r:id="rId9"/>
    <p:sldId id="259" r:id="rId10"/>
    <p:sldId id="260" r:id="rId11"/>
    <p:sldId id="261" r:id="rId12"/>
    <p:sldId id="270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2" autoAdjust="0"/>
    <p:restoredTop sz="94660"/>
  </p:normalViewPr>
  <p:slideViewPr>
    <p:cSldViewPr>
      <p:cViewPr varScale="1">
        <p:scale>
          <a:sx n="91" d="100"/>
          <a:sy n="91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2296-6866-4C8E-9F5B-F16F6D47E752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62E13-3859-4789-ACB0-5F7DC952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3CAB4-EC3F-4531-9716-064371EFFAC6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FF63-3FAF-447C-B530-F5313E82D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C36D-6D05-4FF5-AB68-CA7B343CA023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736D-5F81-4CC8-97B9-56E3A0CC6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5CFB-E917-459C-B062-45A6FB5F84B5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62EE-0EC6-4FD0-8CE4-226E6F003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7EA6-17B6-4276-9A9F-81EFA193539F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E1BD-1E37-4C9B-B55E-317B977E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FBA6-9BAD-41F1-95BE-6C22F7AE9F58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995A-47C2-446F-9683-485925C1B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B7A8-2355-4891-BE72-3DE006163345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35CF-5674-4CD4-BD0C-E958E0B1F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0B92-444E-4402-86ED-1C9EB848311D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B631-0612-45F0-BD9F-ECE67F8D2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25124-38F4-4BD3-80D7-7AD12B63059A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D38E-9D9A-47BB-A28C-628C3CE03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7D04E-C452-41EE-B83F-8A72A2556B96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19DB-4B99-41DE-A883-EFB2F293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138B-F774-43D4-B02D-743AA91EA9CA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3AF5-28B2-42C1-AB3D-BB9D3B0E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80E80-EBE0-46C2-A5CA-BD155D6E25EC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682066-DF20-44DE-A5F8-3B290670B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WORKS OF DA VINCI</a:t>
            </a:r>
          </a:p>
        </p:txBody>
      </p:sp>
      <p:pic>
        <p:nvPicPr>
          <p:cNvPr id="13314" name="Picture 2" descr="http://t0.gstatic.com/images?q=tbn:ANd9GcTfwWiOGCFGh_gakXkbQxPn_YvBO40RKat1-JAqAP9_z7Kj1l1c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17335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0" y="1447800"/>
            <a:ext cx="1852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MONA LISA -1503</a:t>
            </a:r>
          </a:p>
          <a:p>
            <a:r>
              <a:rPr lang="en-US">
                <a:latin typeface="Calibri" pitchFamily="34" charset="0"/>
              </a:rPr>
              <a:t>         TO 1517</a:t>
            </a:r>
          </a:p>
        </p:txBody>
      </p:sp>
      <p:pic>
        <p:nvPicPr>
          <p:cNvPr id="13316" name="Picture 4" descr="http://upload.wikimedia.org/wikipedia/commons/c/ca/Leonardo_da_Vinci_-_Ultima_cena_-_ca_19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752600"/>
            <a:ext cx="6786563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038600" y="5410200"/>
            <a:ext cx="294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LAST SUPPER -  1494 TO 1498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Gutenberg Bible</a:t>
            </a:r>
          </a:p>
        </p:txBody>
      </p:sp>
      <p:pic>
        <p:nvPicPr>
          <p:cNvPr id="22530" name="Content Placeholder 3" descr="GUTENBERG BIBL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914400"/>
            <a:ext cx="4876800" cy="3048000"/>
          </a:xfrm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990600" y="4038600"/>
            <a:ext cx="7086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Calibri" pitchFamily="34" charset="0"/>
              </a:rPr>
              <a:t>Starting in the 1450’s, Gutenberg began printing mass copies of the Bible. Around 180 copies were produced.</a:t>
            </a:r>
          </a:p>
          <a:p>
            <a:pPr>
              <a:buFontTx/>
              <a:buChar char="-"/>
            </a:pPr>
            <a:r>
              <a:rPr lang="en-US" sz="2800">
                <a:latin typeface="Calibri" pitchFamily="34" charset="0"/>
              </a:rPr>
              <a:t>42 known copies still exist, 21 of those are complete. They fetch anywhere between $2.2 million and $20.4 million.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Protestant Reformation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3"/>
          </a:xfrm>
        </p:spPr>
        <p:txBody>
          <a:bodyPr/>
          <a:lstStyle/>
          <a:p>
            <a:pPr eaLnBrk="1" hangingPunct="1"/>
            <a:r>
              <a:rPr lang="en-US" smtClean="0"/>
              <a:t>2 Factors that lead to Reformation: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Around 1517, people such as John Calvin and </a:t>
            </a:r>
            <a:r>
              <a:rPr lang="en-US" u="sng" smtClean="0"/>
              <a:t>Martin Luther</a:t>
            </a:r>
            <a:r>
              <a:rPr lang="en-US" smtClean="0"/>
              <a:t> began to push against the monetary gains and indulgences of the Catholic church. </a:t>
            </a:r>
          </a:p>
          <a:p>
            <a:pPr eaLnBrk="1" hangingPunct="1"/>
            <a:r>
              <a:rPr lang="en-US" smtClean="0"/>
              <a:t>With the invention of the printing press and the mass production of books (specifically bibles), the literacy rate among Europeans increased. 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</a:p>
        </p:txBody>
      </p:sp>
      <p:pic>
        <p:nvPicPr>
          <p:cNvPr id="24578" name="Picture 2" descr="http://t0.gstatic.com/images?q=tbn:ANd9GcTfwWiOGCFGh_gakXkbQxPn_YvBO40RKat1-JAqAP9_z7Kj1l1c2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7613" y="1524000"/>
            <a:ext cx="1306512" cy="1981200"/>
          </a:xfrm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/>
              <a:t> </a:t>
            </a:r>
            <a:r>
              <a:rPr lang="en-US"/>
              <a:t> 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7543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Who invented the movable type printing press?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What was one of the first books to be copied?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How did the printing press spark reformation?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How did Martin Luther play a role in the reformation?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Martin Luther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1517, Luther published his </a:t>
            </a:r>
            <a:r>
              <a:rPr lang="en-US" u="sng" smtClean="0"/>
              <a:t>Ninety-Five Theses</a:t>
            </a:r>
            <a:r>
              <a:rPr lang="en-US" smtClean="0"/>
              <a:t>, or in short, 95 problems with the Catholic Church.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Luther creates the good church vs. bad church pamphlets, and along with his </a:t>
            </a:r>
            <a:r>
              <a:rPr lang="en-US" u="sng" smtClean="0"/>
              <a:t>Ninety-Five Theses</a:t>
            </a:r>
            <a:r>
              <a:rPr lang="en-US" smtClean="0"/>
              <a:t>, spreads over 10,000 pamphlets across Europe.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Due to the increased literacy rates, Lutheranism spreads on “protest” against the Catholic Church begins.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the Reformation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Catholic Church should not collect payments in replacement for forgiveness of sins. </a:t>
            </a:r>
          </a:p>
          <a:p>
            <a:pPr eaLnBrk="1" hangingPunct="1"/>
            <a:r>
              <a:rPr lang="en-US" smtClean="0"/>
              <a:t>Salvation is based on God’s grace, not good deeds done during life. </a:t>
            </a:r>
          </a:p>
          <a:p>
            <a:pPr eaLnBrk="1" hangingPunct="1"/>
            <a:r>
              <a:rPr lang="en-US" smtClean="0"/>
              <a:t>The Bible, not the Pope, is the only source of divine knowledge.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Diet of Worms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In 1520, Pope Leo X identified 41 errors in Martin Luther’s </a:t>
            </a:r>
            <a:r>
              <a:rPr lang="en-US" u="sng" smtClean="0"/>
              <a:t>95 Theses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In 1521, at Worms, Germany, Luther was placed on “trial” to determine the authenticity of Luther as the author. </a:t>
            </a:r>
          </a:p>
          <a:p>
            <a:pPr eaLnBrk="1" hangingPunct="1"/>
            <a:r>
              <a:rPr lang="en-US" smtClean="0"/>
              <a:t>Luther acknowledged his authorship, the book was banned by the Church, and Luther was considered an outlaw, expecting to be arrested upon his return home.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WORKS OF DA VINCI CONT.</a:t>
            </a:r>
          </a:p>
        </p:txBody>
      </p:sp>
      <p:pic>
        <p:nvPicPr>
          <p:cNvPr id="14338" name="Picture 2" descr="http://www.spiralzoom.com/Culture/LeonardoDaVinci/helicopt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25781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5562600" y="6096000"/>
            <a:ext cx="2354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VITRUVIAN MAN -1490</a:t>
            </a:r>
          </a:p>
        </p:txBody>
      </p:sp>
      <p:pic>
        <p:nvPicPr>
          <p:cNvPr id="14340" name="Content Placeholder 7" descr="VITRUVIAN MAN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1066800"/>
            <a:ext cx="3657600" cy="4973638"/>
          </a:xfrm>
        </p:spPr>
      </p:pic>
      <p:pic>
        <p:nvPicPr>
          <p:cNvPr id="14341" name="Picture 4" descr="http://upload.wikimedia.org/wikipedia/commons/c/c5/Leonardo_Design_for_a_Flying_Machine%2C_c._14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05200"/>
            <a:ext cx="4457700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2971800" y="2362200"/>
            <a:ext cx="1508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AREAL SCREW</a:t>
            </a:r>
          </a:p>
          <a:p>
            <a:r>
              <a:rPr lang="en-US">
                <a:latin typeface="Calibri" pitchFamily="34" charset="0"/>
              </a:rPr>
              <a:t>        AND</a:t>
            </a:r>
          </a:p>
          <a:p>
            <a:r>
              <a:rPr lang="en-US">
                <a:latin typeface="Calibri" pitchFamily="34" charset="0"/>
              </a:rPr>
              <a:t> “BAT WING”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WORKS OF MICHAELANGELO</a:t>
            </a:r>
          </a:p>
        </p:txBody>
      </p:sp>
      <p:pic>
        <p:nvPicPr>
          <p:cNvPr id="15362" name="Content Placeholder 3" descr="MICHAELANGELO DAVI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219200"/>
            <a:ext cx="2368550" cy="4525963"/>
          </a:xfrm>
        </p:spPr>
      </p:pic>
      <p:pic>
        <p:nvPicPr>
          <p:cNvPr id="15363" name="Picture 4" descr="MICHAELANGELO SISTINE CHAPE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447800"/>
            <a:ext cx="5257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471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STATUE OF DAVID - 1504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4876800" y="5638800"/>
            <a:ext cx="2773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CEILING OF SISTINE CHAPEL</a:t>
            </a:r>
          </a:p>
          <a:p>
            <a:r>
              <a:rPr lang="en-US">
                <a:latin typeface="Calibri" pitchFamily="34" charset="0"/>
              </a:rPr>
              <a:t>             1505 - 1512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#1</a:t>
            </a:r>
          </a:p>
        </p:txBody>
      </p:sp>
      <p:pic>
        <p:nvPicPr>
          <p:cNvPr id="16386" name="Picture 2" descr="http://t0.gstatic.com/images?q=tbn:ANd9GcTfwWiOGCFGh_gakXkbQxPn_YvBO40RKat1-JAqAP9_z7Kj1l1c2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47988" y="1600200"/>
            <a:ext cx="3116262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#2</a:t>
            </a:r>
          </a:p>
        </p:txBody>
      </p:sp>
      <p:pic>
        <p:nvPicPr>
          <p:cNvPr id="17410" name="Content Placeholder 3" descr="MICHAELANGELO DAVID.jpg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87725" y="1600200"/>
            <a:ext cx="23685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#3</a:t>
            </a:r>
          </a:p>
        </p:txBody>
      </p:sp>
      <p:pic>
        <p:nvPicPr>
          <p:cNvPr id="18434" name="Picture 4" descr="http://upload.wikimedia.org/wikipedia/commons/c/ca/Leonardo_da_Vinci_-_Ultima_cena_-_ca_1975.jp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68475"/>
            <a:ext cx="8229600" cy="4189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#4</a:t>
            </a:r>
          </a:p>
        </p:txBody>
      </p:sp>
      <p:pic>
        <p:nvPicPr>
          <p:cNvPr id="19458" name="Picture 4" descr="MICHAELANGELO SISTINE CHAPEL.jpg"/>
          <p:cNvPicPr>
            <a:picLocks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520825"/>
            <a:ext cx="6477000" cy="485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#5</a:t>
            </a:r>
          </a:p>
        </p:txBody>
      </p:sp>
      <p:pic>
        <p:nvPicPr>
          <p:cNvPr id="20482" name="Content Placeholder 7" descr="VITRUVIAN MAN.jpg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1447800"/>
            <a:ext cx="3756025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Protestant Reformation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Johannes Gutenberg</a:t>
            </a:r>
            <a:r>
              <a:rPr lang="en-US" smtClean="0"/>
              <a:t> – German blacksmith that invents the movable type printing press in 1439. </a:t>
            </a:r>
          </a:p>
          <a:p>
            <a:pPr eaLnBrk="1" hangingPunct="1"/>
            <a:r>
              <a:rPr lang="en-US" smtClean="0"/>
              <a:t>The movable printing press replaced hand-written copying, which was previously the preferred method of making copies.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4632</TotalTime>
  <Words>356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WORKS OF DA VINCI</vt:lpstr>
      <vt:lpstr>WORKS OF DA VINCI CONT.</vt:lpstr>
      <vt:lpstr>WORKS OF MICHAELANGELO</vt:lpstr>
      <vt:lpstr>#1</vt:lpstr>
      <vt:lpstr>#2</vt:lpstr>
      <vt:lpstr>#3</vt:lpstr>
      <vt:lpstr>#4</vt:lpstr>
      <vt:lpstr>#5</vt:lpstr>
      <vt:lpstr>Protestant Reformation</vt:lpstr>
      <vt:lpstr>Gutenberg Bible</vt:lpstr>
      <vt:lpstr>Protestant Reformation</vt:lpstr>
      <vt:lpstr>Quiz</vt:lpstr>
      <vt:lpstr>Martin Luther</vt:lpstr>
      <vt:lpstr>Principles of the Reformation</vt:lpstr>
      <vt:lpstr>Diet of Worms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OF DA VINCI</dc:title>
  <dc:creator>Coach Watson</dc:creator>
  <cp:lastModifiedBy>eberleir</cp:lastModifiedBy>
  <cp:revision>11</cp:revision>
  <dcterms:created xsi:type="dcterms:W3CDTF">2014-09-14T16:58:39Z</dcterms:created>
  <dcterms:modified xsi:type="dcterms:W3CDTF">2016-08-29T15:31:49Z</dcterms:modified>
</cp:coreProperties>
</file>