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73" r:id="rId7"/>
    <p:sldId id="260" r:id="rId8"/>
    <p:sldId id="272" r:id="rId9"/>
    <p:sldId id="261" r:id="rId10"/>
    <p:sldId id="264" r:id="rId11"/>
    <p:sldId id="265" r:id="rId12"/>
    <p:sldId id="266" r:id="rId13"/>
    <p:sldId id="268" r:id="rId14"/>
    <p:sldId id="267" r:id="rId15"/>
    <p:sldId id="269" r:id="rId16"/>
    <p:sldId id="270" r:id="rId17"/>
    <p:sldId id="27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33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A08645-00A1-40C7-9738-46E9F671EA13}" type="datetimeFigureOut">
              <a:rPr lang="en-US"/>
              <a:pPr>
                <a:defRPr/>
              </a:pPr>
              <a:t>8/21/2015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8E6532-3A48-4A99-B1C5-F4DB6D6EAD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B595D9-F57C-4B04-8793-394155A57110}" type="datetimeFigureOut">
              <a:rPr lang="en-US"/>
              <a:pPr>
                <a:defRPr/>
              </a:pPr>
              <a:t>8/21/2015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CE8D51-0D75-4032-BE7D-E46971FC74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315C9A-B42E-49DF-A7FD-05F5F735BC2A}" type="datetimeFigureOut">
              <a:rPr lang="en-US"/>
              <a:pPr>
                <a:defRPr/>
              </a:pPr>
              <a:t>8/21/2015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F56BED-BBC5-4599-AE3A-A6E205D10BC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BAE381-9097-4285-BF29-5CD90AAA9923}" type="datetimeFigureOut">
              <a:rPr lang="en-US"/>
              <a:pPr>
                <a:defRPr/>
              </a:pPr>
              <a:t>8/21/2015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B8281B-E916-464F-BB8E-46ED6D04A5E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D003F1-326C-4320-9BBB-6807543AF5E3}" type="datetimeFigureOut">
              <a:rPr lang="en-US"/>
              <a:pPr>
                <a:defRPr/>
              </a:pPr>
              <a:t>8/21/2015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0A648D-2773-4462-926E-1A8C61F2E26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6ACBDC-0287-47C6-A596-7D56E07195E9}" type="datetimeFigureOut">
              <a:rPr lang="en-US"/>
              <a:pPr>
                <a:defRPr/>
              </a:pPr>
              <a:t>8/21/2015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C5525B-5A67-451B-9C78-608DBED079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0F07E6-FA30-4552-8564-845265F9BD16}" type="datetimeFigureOut">
              <a:rPr lang="en-US"/>
              <a:pPr>
                <a:defRPr/>
              </a:pPr>
              <a:t>8/21/2015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673CC6E-2CD5-4D2B-9D84-781DA257D7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8807A57-3651-4303-A00E-03B38E9B28D9}" type="datetimeFigureOut">
              <a:rPr lang="en-US"/>
              <a:pPr>
                <a:defRPr/>
              </a:pPr>
              <a:t>8/21/2015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B2F593C-E894-4A31-8877-544B98CAA4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E7A0E1-C6A0-4AB1-8A91-78EED4112840}" type="datetimeFigureOut">
              <a:rPr lang="en-US"/>
              <a:pPr>
                <a:defRPr/>
              </a:pPr>
              <a:t>8/21/2015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49F489B-5E84-422B-927B-AED48A3F72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6AFBB9-D62F-4035-BD44-E8423B7E0CEB}" type="datetimeFigureOut">
              <a:rPr lang="en-US"/>
              <a:pPr>
                <a:defRPr/>
              </a:pPr>
              <a:t>8/21/2015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98C8F6-67D9-4100-8FFC-0C89D530F7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EB87FB-1584-418C-A6B0-A23D9964ADD1}" type="datetimeFigureOut">
              <a:rPr lang="en-US"/>
              <a:pPr>
                <a:defRPr/>
              </a:pPr>
              <a:t>8/21/2015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958CA6-D96B-4007-8A09-04026DFA49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908B8AB-ABA5-4F04-880B-E4E49E987B98}" type="datetimeFigureOut">
              <a:rPr lang="en-US"/>
              <a:pPr>
                <a:defRPr/>
              </a:pPr>
              <a:t>8/21/2015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36E29BA-746B-4451-B7AC-BA5A631071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304800"/>
            <a:ext cx="7772400" cy="1143000"/>
          </a:xfrm>
        </p:spPr>
        <p:txBody>
          <a:bodyPr/>
          <a:lstStyle/>
          <a:p>
            <a:pPr eaLnBrk="1" hangingPunct="1"/>
            <a:r>
              <a:rPr lang="en-US" smtClean="0"/>
              <a:t>The Renaissance</a:t>
            </a:r>
          </a:p>
        </p:txBody>
      </p:sp>
      <p:sp>
        <p:nvSpPr>
          <p:cNvPr id="3" name="Subtitle 2"/>
          <p:cNvSpPr>
            <a:spLocks noGrp="1"/>
          </p:cNvSpPr>
          <p:nvPr>
            <p:ph type="subTitle" idx="1"/>
          </p:nvPr>
        </p:nvSpPr>
        <p:spPr>
          <a:xfrm>
            <a:off x="609600" y="1371600"/>
            <a:ext cx="8001000" cy="5257800"/>
          </a:xfrm>
        </p:spPr>
        <p:txBody>
          <a:bodyPr rtlCol="0">
            <a:normAutofit/>
          </a:bodyPr>
          <a:lstStyle/>
          <a:p>
            <a:pPr eaLnBrk="1" fontAlgn="auto" hangingPunct="1">
              <a:spcAft>
                <a:spcPts val="0"/>
              </a:spcAft>
              <a:buFont typeface="Arial" pitchFamily="34" charset="0"/>
              <a:buNone/>
              <a:defRPr/>
            </a:pPr>
            <a:r>
              <a:rPr lang="en-US" dirty="0" smtClean="0"/>
              <a:t>A period of “re-birth” in thinking that occurred in Europe from around 1350-1600.</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r>
              <a:rPr lang="en-US" dirty="0" smtClean="0"/>
              <a:t>The Renaissance movement began in Italy, which at the time was the most “urban” of all the regions in Europe. </a:t>
            </a: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r>
              <a:rPr lang="en-US" dirty="0" smtClean="0"/>
              <a:t>The Italian population boom can be traced to its many merchant trading centers (i.e. Venice).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endParaRPr lang="en-US" smtClean="0"/>
          </a:p>
        </p:txBody>
      </p:sp>
      <p:sp>
        <p:nvSpPr>
          <p:cNvPr id="20482" name="Content Placeholder 2"/>
          <p:cNvSpPr>
            <a:spLocks noGrp="1"/>
          </p:cNvSpPr>
          <p:nvPr>
            <p:ph idx="1"/>
          </p:nvPr>
        </p:nvSpPr>
        <p:spPr/>
        <p:txBody>
          <a:bodyPr/>
          <a:lstStyle/>
          <a:p>
            <a:pPr eaLnBrk="1" hangingPunct="1"/>
            <a:r>
              <a:rPr lang="en-US" smtClean="0"/>
              <a:t>C. Explain how Machiavelli’s </a:t>
            </a:r>
            <a:r>
              <a:rPr lang="en-US" u="sng" smtClean="0"/>
              <a:t>The Prince</a:t>
            </a:r>
            <a:r>
              <a:rPr lang="en-US" smtClean="0"/>
              <a:t> changed/exposed the thought process of leaders. </a:t>
            </a:r>
          </a:p>
          <a:p>
            <a:pPr eaLnBrk="1" hangingPunct="1"/>
            <a:endParaRPr lang="en-US" smtClean="0"/>
          </a:p>
          <a:p>
            <a:pPr eaLnBrk="1" hangingPunct="1"/>
            <a:r>
              <a:rPr lang="en-US" smtClean="0"/>
              <a:t>D. Give examples of how the principles of </a:t>
            </a:r>
            <a:r>
              <a:rPr lang="en-US" u="sng" smtClean="0"/>
              <a:t>The Prince</a:t>
            </a:r>
            <a:r>
              <a:rPr lang="en-US" smtClean="0"/>
              <a:t> are used today.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z="4000" smtClean="0"/>
              <a:t>Niccolo Machiavelli</a:t>
            </a:r>
            <a:br>
              <a:rPr lang="en-US" sz="4000" smtClean="0"/>
            </a:br>
            <a:r>
              <a:rPr lang="en-US" sz="4000" smtClean="0"/>
              <a:t>(1469-1527)</a:t>
            </a:r>
          </a:p>
        </p:txBody>
      </p:sp>
      <p:sp>
        <p:nvSpPr>
          <p:cNvPr id="21506" name="Content Placeholder 2"/>
          <p:cNvSpPr>
            <a:spLocks noGrp="1"/>
          </p:cNvSpPr>
          <p:nvPr>
            <p:ph idx="1"/>
          </p:nvPr>
        </p:nvSpPr>
        <p:spPr>
          <a:xfrm>
            <a:off x="457200" y="1600200"/>
            <a:ext cx="8229600" cy="4800600"/>
          </a:xfrm>
        </p:spPr>
        <p:txBody>
          <a:bodyPr/>
          <a:lstStyle/>
          <a:p>
            <a:pPr eaLnBrk="1" hangingPunct="1"/>
            <a:r>
              <a:rPr lang="en-US" smtClean="0"/>
              <a:t>Italian philosopher born in Italy</a:t>
            </a:r>
          </a:p>
          <a:p>
            <a:pPr eaLnBrk="1" hangingPunct="1"/>
            <a:r>
              <a:rPr lang="en-US" smtClean="0"/>
              <a:t>Wrote his masterpiece, </a:t>
            </a:r>
            <a:r>
              <a:rPr lang="en-US" u="sng" smtClean="0"/>
              <a:t>The Prince</a:t>
            </a:r>
            <a:r>
              <a:rPr lang="en-US" smtClean="0"/>
              <a:t>, after he had served as leader of the Florentine militia and a high ranking Florentine diplomat.</a:t>
            </a:r>
          </a:p>
          <a:p>
            <a:pPr eaLnBrk="1" hangingPunct="1"/>
            <a:r>
              <a:rPr lang="en-US" u="sng" smtClean="0"/>
              <a:t>The Prince</a:t>
            </a:r>
            <a:r>
              <a:rPr lang="en-US" i="1" smtClean="0"/>
              <a:t> </a:t>
            </a:r>
            <a:r>
              <a:rPr lang="en-US" smtClean="0"/>
              <a:t>is a book dedicated to Lorenzo de’ Medici, and describes </a:t>
            </a:r>
            <a:r>
              <a:rPr lang="en-US" b="1" smtClean="0"/>
              <a:t>how to gain and maintain leadership</a:t>
            </a:r>
            <a:r>
              <a:rPr lang="en-US" smtClean="0"/>
              <a:t>. </a:t>
            </a:r>
          </a:p>
          <a:p>
            <a:pPr eaLnBrk="1" hangingPunct="1"/>
            <a:r>
              <a:rPr lang="en-US" smtClean="0"/>
              <a:t>The book was not published until after his death. </a:t>
            </a:r>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What made </a:t>
            </a:r>
            <a:r>
              <a:rPr lang="en-US" u="sng" smtClean="0"/>
              <a:t>The Prince</a:t>
            </a:r>
            <a:r>
              <a:rPr lang="en-US" smtClean="0"/>
              <a:t> different?</a:t>
            </a:r>
          </a:p>
        </p:txBody>
      </p:sp>
      <p:sp>
        <p:nvSpPr>
          <p:cNvPr id="22530" name="Content Placeholder 2"/>
          <p:cNvSpPr>
            <a:spLocks noGrp="1"/>
          </p:cNvSpPr>
          <p:nvPr>
            <p:ph idx="1"/>
          </p:nvPr>
        </p:nvSpPr>
        <p:spPr/>
        <p:txBody>
          <a:bodyPr/>
          <a:lstStyle/>
          <a:p>
            <a:pPr eaLnBrk="1" hangingPunct="1"/>
            <a:r>
              <a:rPr lang="en-US" smtClean="0"/>
              <a:t>Most European political writers of the time focused on the value of morality and Christian principles when leading a country.</a:t>
            </a:r>
          </a:p>
          <a:p>
            <a:pPr eaLnBrk="1" hangingPunct="1"/>
            <a:endParaRPr lang="en-US" smtClean="0"/>
          </a:p>
          <a:p>
            <a:pPr eaLnBrk="1" hangingPunct="1"/>
            <a:r>
              <a:rPr lang="en-US" smtClean="0"/>
              <a:t>Machiavelli believed morality was unrelated to politics. He also believed humans were motivated by self interest, and “as long as you succeed they are yours entirely”.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You will have two daily assignments and one now and one at the end of class. </a:t>
            </a:r>
          </a:p>
          <a:p>
            <a:pPr eaLnBrk="1" fontAlgn="auto" hangingPunct="1">
              <a:spcAft>
                <a:spcPts val="0"/>
              </a:spcAft>
              <a:buFont typeface="Arial" pitchFamily="34" charset="0"/>
              <a:buChar char="•"/>
              <a:defRPr/>
            </a:pPr>
            <a:r>
              <a:rPr lang="en-US" dirty="0" smtClean="0"/>
              <a:t>For the first you will read two passages from </a:t>
            </a:r>
            <a:r>
              <a:rPr lang="en-US" u="sng" dirty="0" smtClean="0"/>
              <a:t>The Prince</a:t>
            </a:r>
            <a:r>
              <a:rPr lang="en-US" dirty="0" smtClean="0"/>
              <a:t> and answer four questions. When finished, we will discuss (as a class) your answers. You may work within your group.</a:t>
            </a:r>
          </a:p>
          <a:p>
            <a:pPr eaLnBrk="1" fontAlgn="auto" hangingPunct="1">
              <a:spcAft>
                <a:spcPts val="0"/>
              </a:spcAft>
              <a:buFont typeface="Arial" pitchFamily="34" charset="0"/>
              <a:buChar char="•"/>
              <a:defRPr/>
            </a:pPr>
            <a:r>
              <a:rPr lang="en-US" dirty="0" smtClean="0"/>
              <a:t>At the end of class we will read a third passage. For this passage, keep in mind how the leaders of today conduct business. You will pick a leader of today (politician, business owner, sports team executive, athlete, etc.) and write a paragraph describing how that person applies Machiavelli’s principles set forth in </a:t>
            </a:r>
            <a:r>
              <a:rPr lang="en-US" u="sng" dirty="0" smtClean="0"/>
              <a:t>The Prince</a:t>
            </a: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8229600" cy="944562"/>
          </a:xfrm>
        </p:spPr>
        <p:txBody>
          <a:bodyPr/>
          <a:lstStyle/>
          <a:p>
            <a:pPr eaLnBrk="1" hangingPunct="1"/>
            <a:r>
              <a:rPr lang="en-US" smtClean="0"/>
              <a:t>Machiavelli on Trust and Force</a:t>
            </a:r>
          </a:p>
        </p:txBody>
      </p:sp>
      <p:sp>
        <p:nvSpPr>
          <p:cNvPr id="3" name="Content Placeholder 2"/>
          <p:cNvSpPr>
            <a:spLocks noGrp="1"/>
          </p:cNvSpPr>
          <p:nvPr>
            <p:ph idx="1"/>
          </p:nvPr>
        </p:nvSpPr>
        <p:spPr>
          <a:xfrm>
            <a:off x="457200" y="1295400"/>
            <a:ext cx="8229600" cy="54102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a:t>
            </a:r>
            <a:r>
              <a:rPr lang="en-US" dirty="0"/>
              <a:t>Every one admits how praiseworthy it is in a prince to keep faith, and to live with integrity and not with craft. Nevertheless our experience has been that those princes who have done great things have held good faith of little account, and have known how to </a:t>
            </a:r>
            <a:r>
              <a:rPr lang="en-US" dirty="0" smtClean="0"/>
              <a:t>trick </a:t>
            </a:r>
            <a:r>
              <a:rPr lang="en-US" dirty="0"/>
              <a:t>the intellect of men by craft, and in the end have overcome those who have relied on their </a:t>
            </a:r>
            <a:r>
              <a:rPr lang="en-US" dirty="0" smtClean="0"/>
              <a:t>honest principles. </a:t>
            </a:r>
            <a:r>
              <a:rPr lang="en-US" dirty="0"/>
              <a:t>You must know there are two ways of </a:t>
            </a:r>
            <a:r>
              <a:rPr lang="en-US" dirty="0" smtClean="0"/>
              <a:t>contesting, the </a:t>
            </a:r>
            <a:r>
              <a:rPr lang="en-US" dirty="0"/>
              <a:t>one by the law, the other by force; the first method is proper to men, the second to beasts; but because the first is frequently not sufficient, it is necessary to have recourse to the second. Therefore it is necessary for a prince to understand how to avail himself of the beast and the man</a:t>
            </a:r>
            <a:r>
              <a:rPr lang="en-US" dirty="0" smtClean="0"/>
              <a:t>.”</a:t>
            </a:r>
          </a:p>
          <a:p>
            <a:pPr lvl="8">
              <a:defRPr/>
            </a:pPr>
            <a:r>
              <a:rPr lang="en-US" dirty="0" err="1" smtClean="0"/>
              <a:t>Niccolo</a:t>
            </a:r>
            <a:r>
              <a:rPr lang="en-US" dirty="0" smtClean="0"/>
              <a:t> Machiavelli, </a:t>
            </a:r>
            <a:r>
              <a:rPr lang="en-US" u="sng" dirty="0" smtClean="0"/>
              <a:t>The Prince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152400"/>
            <a:ext cx="8229600" cy="990600"/>
          </a:xfrm>
        </p:spPr>
        <p:txBody>
          <a:bodyPr/>
          <a:lstStyle/>
          <a:p>
            <a:pPr eaLnBrk="1" hangingPunct="1"/>
            <a:r>
              <a:rPr lang="en-US" smtClean="0"/>
              <a:t>Humanism</a:t>
            </a:r>
          </a:p>
        </p:txBody>
      </p:sp>
      <p:sp>
        <p:nvSpPr>
          <p:cNvPr id="25602" name="Content Placeholder 2"/>
          <p:cNvSpPr>
            <a:spLocks noGrp="1"/>
          </p:cNvSpPr>
          <p:nvPr>
            <p:ph idx="1"/>
          </p:nvPr>
        </p:nvSpPr>
        <p:spPr>
          <a:xfrm>
            <a:off x="457200" y="1066800"/>
            <a:ext cx="8229600" cy="5105400"/>
          </a:xfrm>
        </p:spPr>
        <p:txBody>
          <a:bodyPr/>
          <a:lstStyle/>
          <a:p>
            <a:pPr eaLnBrk="1" hangingPunct="1"/>
            <a:r>
              <a:rPr lang="en-US" u="sng" smtClean="0"/>
              <a:t>Humanism</a:t>
            </a:r>
            <a:r>
              <a:rPr lang="en-US" smtClean="0"/>
              <a:t> was based on the study of the classics (ancient Greek and Roman literature).</a:t>
            </a:r>
          </a:p>
          <a:p>
            <a:pPr lvl="1" eaLnBrk="1" hangingPunct="1"/>
            <a:r>
              <a:rPr lang="en-US" smtClean="0"/>
              <a:t>Humanism was a movement away from the religious ways of thinking and a movement toward more rationale (human) ways to solve problems. </a:t>
            </a:r>
          </a:p>
          <a:p>
            <a:pPr lvl="1" eaLnBrk="1" hangingPunct="1"/>
            <a:r>
              <a:rPr lang="en-US" smtClean="0"/>
              <a:t>Today, the humanities (subjects) are made up of history, philosophy, and english (rhetoric and poetry).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Famous Humanists</a:t>
            </a:r>
          </a:p>
        </p:txBody>
      </p:sp>
      <p:sp>
        <p:nvSpPr>
          <p:cNvPr id="3" name="Content Placeholder 2"/>
          <p:cNvSpPr>
            <a:spLocks noGrp="1"/>
          </p:cNvSpPr>
          <p:nvPr>
            <p:ph idx="1"/>
          </p:nvPr>
        </p:nvSpPr>
        <p:spPr>
          <a:xfrm>
            <a:off x="457200" y="1447800"/>
            <a:ext cx="8229600" cy="5181600"/>
          </a:xfrm>
        </p:spPr>
        <p:txBody>
          <a:bodyPr rtlCol="0">
            <a:normAutofit fontScale="92500"/>
          </a:bodyPr>
          <a:lstStyle/>
          <a:p>
            <a:pPr eaLnBrk="1" fontAlgn="auto" hangingPunct="1">
              <a:spcAft>
                <a:spcPts val="0"/>
              </a:spcAft>
              <a:buFont typeface="Arial" pitchFamily="34" charset="0"/>
              <a:buChar char="•"/>
              <a:defRPr/>
            </a:pPr>
            <a:r>
              <a:rPr lang="en-US" dirty="0" smtClean="0"/>
              <a:t>Francesco Petrarch (PEE-TRAHRK) – searched throughout Europe to find old and forgotten Latin manuscripts. Described intellectual life as one of solitude, rejecting family and social life, instead pursuing civic life for the benefit of all. </a:t>
            </a:r>
          </a:p>
          <a:p>
            <a:pPr eaLnBrk="1" fontAlgn="auto" hangingPunct="1">
              <a:spcAft>
                <a:spcPts val="0"/>
              </a:spcAft>
              <a:buFont typeface="Arial" pitchFamily="34" charset="0"/>
              <a:buChar char="•"/>
              <a:defRPr/>
            </a:pPr>
            <a:r>
              <a:rPr lang="en-US" dirty="0" smtClean="0"/>
              <a:t>Christine de </a:t>
            </a:r>
            <a:r>
              <a:rPr lang="en-US" dirty="0" err="1" smtClean="0"/>
              <a:t>Pizan</a:t>
            </a:r>
            <a:r>
              <a:rPr lang="en-US" dirty="0" smtClean="0"/>
              <a:t> – French writer who wrote and defended the rights of women, stating that if women had the same access to school as men, they could learn just as well (most male intellectuals at the time thought opposite).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pPr eaLnBrk="1" hangingPunct="1"/>
            <a:r>
              <a:rPr lang="en-US" smtClean="0"/>
              <a:t>Vernacular</a:t>
            </a:r>
          </a:p>
        </p:txBody>
      </p:sp>
      <p:sp>
        <p:nvSpPr>
          <p:cNvPr id="27650" name="Rectangle 3"/>
          <p:cNvSpPr>
            <a:spLocks noGrp="1"/>
          </p:cNvSpPr>
          <p:nvPr>
            <p:ph type="body" idx="1"/>
          </p:nvPr>
        </p:nvSpPr>
        <p:spPr>
          <a:xfrm>
            <a:off x="457200" y="1600200"/>
            <a:ext cx="8229600" cy="4953000"/>
          </a:xfrm>
        </p:spPr>
        <p:txBody>
          <a:bodyPr/>
          <a:lstStyle/>
          <a:p>
            <a:pPr eaLnBrk="1" hangingPunct="1">
              <a:lnSpc>
                <a:spcPct val="90000"/>
              </a:lnSpc>
            </a:pPr>
            <a:r>
              <a:rPr lang="en-US" u="sng" smtClean="0"/>
              <a:t>Vernacular</a:t>
            </a:r>
            <a:r>
              <a:rPr lang="en-US" smtClean="0"/>
              <a:t> is the use of common, everyday language in a particular region. </a:t>
            </a:r>
          </a:p>
          <a:p>
            <a:pPr eaLnBrk="1" hangingPunct="1">
              <a:lnSpc>
                <a:spcPct val="90000"/>
              </a:lnSpc>
            </a:pPr>
            <a:r>
              <a:rPr lang="en-US" smtClean="0"/>
              <a:t>Prior to the Renaissance, most intellectuals in Europe wrote their scholarly works in Latin, which was nearly impossible for the “normal” person to understand. </a:t>
            </a:r>
          </a:p>
          <a:p>
            <a:pPr eaLnBrk="1" hangingPunct="1">
              <a:lnSpc>
                <a:spcPct val="90000"/>
              </a:lnSpc>
            </a:pPr>
            <a:r>
              <a:rPr lang="en-US" smtClean="0"/>
              <a:t>The increased use of the vernacular languages made it possible for a larger percentage of the general population to understand important works, therefore making them more popular.  </a:t>
            </a:r>
            <a:endParaRPr lang="en-US" u="sng"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endParaRPr lang="en-US" smtClean="0"/>
          </a:p>
        </p:txBody>
      </p:sp>
      <p:sp>
        <p:nvSpPr>
          <p:cNvPr id="14338" name="Content Placeholder 2"/>
          <p:cNvSpPr>
            <a:spLocks noGrp="1"/>
          </p:cNvSpPr>
          <p:nvPr>
            <p:ph idx="1"/>
          </p:nvPr>
        </p:nvSpPr>
        <p:spPr/>
        <p:txBody>
          <a:bodyPr/>
          <a:lstStyle/>
          <a:p>
            <a:pPr eaLnBrk="1" hangingPunct="1"/>
            <a:r>
              <a:rPr lang="en-US" smtClean="0"/>
              <a:t>A. Describe how Italy was divided and governed prior to and during the Renaissance.</a:t>
            </a:r>
          </a:p>
          <a:p>
            <a:pPr eaLnBrk="1" hangingPunct="1"/>
            <a:endParaRPr lang="en-US" smtClean="0"/>
          </a:p>
          <a:p>
            <a:pPr eaLnBrk="1" hangingPunct="1"/>
            <a:endParaRPr lang="en-US" smtClean="0"/>
          </a:p>
          <a:p>
            <a:pPr eaLnBrk="1" hangingPunct="1"/>
            <a:r>
              <a:rPr lang="en-US" smtClean="0"/>
              <a:t>B. Explain how trade can lead to economic prosperity and political power.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t>The Italian States</a:t>
            </a:r>
          </a:p>
        </p:txBody>
      </p:sp>
      <p:sp>
        <p:nvSpPr>
          <p:cNvPr id="15362" name="Content Placeholder 2"/>
          <p:cNvSpPr>
            <a:spLocks noGrp="1"/>
          </p:cNvSpPr>
          <p:nvPr>
            <p:ph idx="1"/>
          </p:nvPr>
        </p:nvSpPr>
        <p:spPr/>
        <p:txBody>
          <a:bodyPr/>
          <a:lstStyle/>
          <a:p>
            <a:pPr eaLnBrk="1" hangingPunct="1"/>
            <a:r>
              <a:rPr lang="en-US" smtClean="0"/>
              <a:t>Italy was divided into three regions:</a:t>
            </a:r>
          </a:p>
          <a:p>
            <a:pPr lvl="1" eaLnBrk="1" hangingPunct="1"/>
            <a:r>
              <a:rPr lang="en-US" smtClean="0"/>
              <a:t>The 3 major </a:t>
            </a:r>
            <a:r>
              <a:rPr lang="en-US" u="sng" smtClean="0"/>
              <a:t>city-states</a:t>
            </a:r>
            <a:r>
              <a:rPr lang="en-US" smtClean="0"/>
              <a:t> of the north</a:t>
            </a:r>
          </a:p>
          <a:p>
            <a:pPr lvl="2" eaLnBrk="1" hangingPunct="1"/>
            <a:r>
              <a:rPr lang="en-US" smtClean="0"/>
              <a:t>Florence</a:t>
            </a:r>
          </a:p>
          <a:p>
            <a:pPr lvl="2" eaLnBrk="1" hangingPunct="1"/>
            <a:r>
              <a:rPr lang="en-US" smtClean="0"/>
              <a:t>Milan</a:t>
            </a:r>
          </a:p>
          <a:p>
            <a:pPr lvl="2" eaLnBrk="1" hangingPunct="1"/>
            <a:r>
              <a:rPr lang="en-US" smtClean="0"/>
              <a:t>Venice</a:t>
            </a:r>
          </a:p>
          <a:p>
            <a:pPr lvl="1" eaLnBrk="1" hangingPunct="1"/>
            <a:r>
              <a:rPr lang="en-US" smtClean="0"/>
              <a:t>The </a:t>
            </a:r>
            <a:r>
              <a:rPr lang="en-US" u="sng" smtClean="0"/>
              <a:t>Papal State</a:t>
            </a:r>
            <a:r>
              <a:rPr lang="en-US" smtClean="0"/>
              <a:t>, which was the area surrounding Rome</a:t>
            </a:r>
          </a:p>
          <a:p>
            <a:pPr lvl="1" eaLnBrk="1" hangingPunct="1"/>
            <a:r>
              <a:rPr lang="en-US" smtClean="0"/>
              <a:t>The </a:t>
            </a:r>
            <a:r>
              <a:rPr lang="en-US" u="sng" smtClean="0"/>
              <a:t>Kingdom</a:t>
            </a:r>
            <a:r>
              <a:rPr lang="en-US" smtClean="0"/>
              <a:t> of Naples in the south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endParaRPr lang="en-US" smtClean="0"/>
          </a:p>
        </p:txBody>
      </p:sp>
      <p:pic>
        <p:nvPicPr>
          <p:cNvPr id="16386" name="Content Placeholder 5" descr="Italy 1450.jpg"/>
          <p:cNvPicPr>
            <a:picLocks noGrp="1" noChangeAspect="1"/>
          </p:cNvPicPr>
          <p:nvPr>
            <p:ph idx="1"/>
          </p:nvPr>
        </p:nvPicPr>
        <p:blipFill>
          <a:blip r:embed="rId2"/>
          <a:srcRect/>
          <a:stretch>
            <a:fillRect/>
          </a:stretch>
        </p:blipFill>
        <p:spPr>
          <a:xfrm>
            <a:off x="1371600" y="166688"/>
            <a:ext cx="6489700" cy="669131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Visconti and Sforza Families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By the late 13</a:t>
            </a:r>
            <a:r>
              <a:rPr lang="en-US" baseline="30000" dirty="0" smtClean="0"/>
              <a:t>th</a:t>
            </a:r>
            <a:r>
              <a:rPr lang="en-US" dirty="0" smtClean="0"/>
              <a:t> century, the Visconti family established complete control over the city state of </a:t>
            </a:r>
            <a:r>
              <a:rPr lang="en-US" b="1" u="sng" dirty="0" smtClean="0"/>
              <a:t>Milan</a:t>
            </a:r>
            <a:r>
              <a:rPr lang="en-US" dirty="0" smtClean="0"/>
              <a:t>. </a:t>
            </a:r>
          </a:p>
          <a:p>
            <a:pPr eaLnBrk="1" fontAlgn="auto" hangingPunct="1">
              <a:spcAft>
                <a:spcPts val="0"/>
              </a:spcAft>
              <a:buFont typeface="Arial" pitchFamily="34" charset="0"/>
              <a:buChar char="•"/>
              <a:defRPr/>
            </a:pPr>
            <a:r>
              <a:rPr lang="en-US" dirty="0" smtClean="0"/>
              <a:t>By 1447, after the death of the last ruling Visconti, the Sforza family took control of the government. </a:t>
            </a:r>
          </a:p>
          <a:p>
            <a:pPr eaLnBrk="1" fontAlgn="auto" hangingPunct="1">
              <a:spcAft>
                <a:spcPts val="0"/>
              </a:spcAft>
              <a:buFont typeface="Arial" pitchFamily="34" charset="0"/>
              <a:buChar char="•"/>
              <a:defRPr/>
            </a:pPr>
            <a:r>
              <a:rPr lang="en-US" dirty="0" smtClean="0"/>
              <a:t>The Sforza family was one of the first to use </a:t>
            </a:r>
            <a:r>
              <a:rPr lang="en-US" b="1" u="sng" dirty="0" smtClean="0"/>
              <a:t>mercenaries</a:t>
            </a:r>
            <a:r>
              <a:rPr lang="en-US" dirty="0" smtClean="0"/>
              <a:t>, or soldiers that fought for money, to control the government.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endParaRPr lang="en-US" smtClean="0"/>
          </a:p>
        </p:txBody>
      </p:sp>
      <p:sp>
        <p:nvSpPr>
          <p:cNvPr id="29699" name="Rectangle 3"/>
          <p:cNvSpPr>
            <a:spLocks noGrp="1"/>
          </p:cNvSpPr>
          <p:nvPr>
            <p:ph type="body" idx="1"/>
          </p:nvPr>
        </p:nvSpPr>
        <p:spPr/>
        <p:txBody>
          <a:bodyPr/>
          <a:lstStyle/>
          <a:p>
            <a:endParaRPr lang="en-US" smtClean="0"/>
          </a:p>
        </p:txBody>
      </p:sp>
      <p:pic>
        <p:nvPicPr>
          <p:cNvPr id="29700" name="Picture 4" descr="GTY_el_chapo_kab_140226_16x9t_384"/>
          <p:cNvPicPr>
            <a:picLocks noChangeAspect="1" noChangeArrowheads="1"/>
          </p:cNvPicPr>
          <p:nvPr/>
        </p:nvPicPr>
        <p:blipFill>
          <a:blip r:embed="rId2"/>
          <a:srcRect/>
          <a:stretch>
            <a:fillRect/>
          </a:stretch>
        </p:blipFill>
        <p:spPr bwMode="auto">
          <a:xfrm>
            <a:off x="457200" y="381000"/>
            <a:ext cx="4953000" cy="2786063"/>
          </a:xfrm>
          <a:prstGeom prst="rect">
            <a:avLst/>
          </a:prstGeom>
          <a:noFill/>
        </p:spPr>
      </p:pic>
      <p:pic>
        <p:nvPicPr>
          <p:cNvPr id="29701" name="Picture 5" descr="2385B88A00000578-0-image-11_1417000484506"/>
          <p:cNvPicPr>
            <a:picLocks noChangeAspect="1" noChangeArrowheads="1"/>
          </p:cNvPicPr>
          <p:nvPr/>
        </p:nvPicPr>
        <p:blipFill>
          <a:blip r:embed="rId3"/>
          <a:srcRect/>
          <a:stretch>
            <a:fillRect/>
          </a:stretch>
        </p:blipFill>
        <p:spPr bwMode="auto">
          <a:xfrm>
            <a:off x="3581400" y="2590800"/>
            <a:ext cx="5176838" cy="40909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mtClean="0"/>
              <a:t>Politics in Italy</a:t>
            </a:r>
          </a:p>
        </p:txBody>
      </p:sp>
      <p:sp>
        <p:nvSpPr>
          <p:cNvPr id="18434" name="Content Placeholder 2"/>
          <p:cNvSpPr>
            <a:spLocks noGrp="1"/>
          </p:cNvSpPr>
          <p:nvPr>
            <p:ph idx="1"/>
          </p:nvPr>
        </p:nvSpPr>
        <p:spPr/>
        <p:txBody>
          <a:bodyPr/>
          <a:lstStyle/>
          <a:p>
            <a:pPr eaLnBrk="1" hangingPunct="1"/>
            <a:r>
              <a:rPr lang="en-US" smtClean="0"/>
              <a:t>At this point, certain city-states were ran efficiently by good leaders, but most were ran by a few aristocrats who were looking to pocket revenue from trade for their own benefit. This soon led to a fight for wealth between the major city-states.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endParaRPr lang="en-US" smtClean="0"/>
          </a:p>
        </p:txBody>
      </p:sp>
      <p:sp>
        <p:nvSpPr>
          <p:cNvPr id="28675" name="Rectangle 3"/>
          <p:cNvSpPr>
            <a:spLocks noGrp="1"/>
          </p:cNvSpPr>
          <p:nvPr>
            <p:ph type="body" idx="1"/>
          </p:nvPr>
        </p:nvSpPr>
        <p:spPr/>
        <p:txBody>
          <a:bodyPr/>
          <a:lstStyle/>
          <a:p>
            <a:endParaRPr lang="en-US" smtClean="0"/>
          </a:p>
        </p:txBody>
      </p:sp>
      <p:pic>
        <p:nvPicPr>
          <p:cNvPr id="28676" name="Picture 4" descr="green hills"/>
          <p:cNvPicPr>
            <a:picLocks noChangeAspect="1" noChangeArrowheads="1"/>
          </p:cNvPicPr>
          <p:nvPr/>
        </p:nvPicPr>
        <p:blipFill>
          <a:blip r:embed="rId2"/>
          <a:srcRect/>
          <a:stretch>
            <a:fillRect/>
          </a:stretch>
        </p:blipFill>
        <p:spPr bwMode="auto">
          <a:xfrm>
            <a:off x="3124200" y="2057400"/>
            <a:ext cx="5867400" cy="4400550"/>
          </a:xfrm>
          <a:prstGeom prst="rect">
            <a:avLst/>
          </a:prstGeom>
          <a:noFill/>
        </p:spPr>
      </p:pic>
      <p:pic>
        <p:nvPicPr>
          <p:cNvPr id="28677" name="Picture 5" descr="hickory hollow"/>
          <p:cNvPicPr>
            <a:picLocks noChangeAspect="1" noChangeArrowheads="1"/>
          </p:cNvPicPr>
          <p:nvPr/>
        </p:nvPicPr>
        <p:blipFill>
          <a:blip r:embed="rId3"/>
          <a:srcRect/>
          <a:stretch>
            <a:fillRect/>
          </a:stretch>
        </p:blipFill>
        <p:spPr bwMode="auto">
          <a:xfrm>
            <a:off x="457200" y="228600"/>
            <a:ext cx="4572000" cy="25717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Medici family</a:t>
            </a:r>
          </a:p>
        </p:txBody>
      </p:sp>
      <p:sp>
        <p:nvSpPr>
          <p:cNvPr id="3" name="Content Placeholder 2"/>
          <p:cNvSpPr>
            <a:spLocks noGrp="1"/>
          </p:cNvSpPr>
          <p:nvPr>
            <p:ph idx="1"/>
          </p:nvPr>
        </p:nvSpPr>
        <p:spPr>
          <a:xfrm>
            <a:off x="457200" y="1600200"/>
            <a:ext cx="8229600" cy="49530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In 1434, the wealthy banking family that had made their riches in the textile trade, began to control the city of </a:t>
            </a:r>
            <a:r>
              <a:rPr lang="en-US" b="1" dirty="0" smtClean="0"/>
              <a:t>Florence</a:t>
            </a:r>
            <a:r>
              <a:rPr lang="en-US" dirty="0" smtClean="0"/>
              <a:t> from behind the scenes. </a:t>
            </a:r>
          </a:p>
          <a:p>
            <a:pPr eaLnBrk="1" fontAlgn="auto" hangingPunct="1">
              <a:spcAft>
                <a:spcPts val="0"/>
              </a:spcAft>
              <a:buFont typeface="Arial" pitchFamily="34" charset="0"/>
              <a:buChar char="•"/>
              <a:defRPr/>
            </a:pPr>
            <a:r>
              <a:rPr lang="en-US" dirty="0" smtClean="0"/>
              <a:t>The Visconti, Sforza, and Medici families are in large part responsible for creating an environment and ideology where the Renaissance could flourish. </a:t>
            </a:r>
          </a:p>
          <a:p>
            <a:pPr eaLnBrk="1" fontAlgn="auto" hangingPunct="1">
              <a:spcAft>
                <a:spcPts val="0"/>
              </a:spcAft>
              <a:buFont typeface="Arial" pitchFamily="34" charset="0"/>
              <a:buChar char="•"/>
              <a:defRPr/>
            </a:pPr>
            <a:r>
              <a:rPr lang="en-US" dirty="0" smtClean="0"/>
              <a:t>All 3 families created a tax system that helped generate large amounts of revenue for their cities and </a:t>
            </a:r>
            <a:r>
              <a:rPr lang="en-US" b="1" dirty="0" smtClean="0"/>
              <a:t>underwrote </a:t>
            </a:r>
            <a:r>
              <a:rPr lang="en-US" dirty="0" smtClean="0"/>
              <a:t>famous Renaissance men of the time, or provided them money. </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6585</TotalTime>
  <Words>726</Words>
  <Application>Microsoft Office PowerPoint</Application>
  <PresentationFormat>On-screen Show (4:3)</PresentationFormat>
  <Paragraphs>55</Paragraphs>
  <Slides>17</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17</vt:i4>
      </vt:variant>
    </vt:vector>
  </HeadingPairs>
  <TitlesOfParts>
    <vt:vector size="20" baseType="lpstr">
      <vt:lpstr>Arial</vt:lpstr>
      <vt:lpstr>Calibri</vt:lpstr>
      <vt:lpstr>Office Theme</vt:lpstr>
      <vt:lpstr>The Renaissance</vt:lpstr>
      <vt:lpstr>Slide 2</vt:lpstr>
      <vt:lpstr>The Italian States</vt:lpstr>
      <vt:lpstr>Slide 4</vt:lpstr>
      <vt:lpstr>Visconti and Sforza Families</vt:lpstr>
      <vt:lpstr>Slide 6</vt:lpstr>
      <vt:lpstr>Politics in Italy</vt:lpstr>
      <vt:lpstr>Slide 8</vt:lpstr>
      <vt:lpstr>Medici family</vt:lpstr>
      <vt:lpstr>Slide 10</vt:lpstr>
      <vt:lpstr>Niccolo Machiavelli (1469-1527)</vt:lpstr>
      <vt:lpstr>What made The Prince different?</vt:lpstr>
      <vt:lpstr>Slide 13</vt:lpstr>
      <vt:lpstr>Machiavelli on Trust and Force</vt:lpstr>
      <vt:lpstr>Humanism</vt:lpstr>
      <vt:lpstr>Famous Humanists</vt:lpstr>
      <vt:lpstr>Vernacular</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Renaissance</dc:title>
  <dc:creator>Coach Watson</dc:creator>
  <cp:lastModifiedBy>eberleir</cp:lastModifiedBy>
  <cp:revision>225</cp:revision>
  <dcterms:created xsi:type="dcterms:W3CDTF">2014-09-08T18:37:26Z</dcterms:created>
  <dcterms:modified xsi:type="dcterms:W3CDTF">2015-08-21T15:01:36Z</dcterms:modified>
</cp:coreProperties>
</file>