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70" r:id="rId7"/>
    <p:sldId id="269" r:id="rId8"/>
    <p:sldId id="268" r:id="rId9"/>
    <p:sldId id="280" r:id="rId10"/>
    <p:sldId id="279" r:id="rId11"/>
    <p:sldId id="281" r:id="rId12"/>
    <p:sldId id="283" r:id="rId13"/>
    <p:sldId id="274" r:id="rId14"/>
    <p:sldId id="272" r:id="rId15"/>
    <p:sldId id="286" r:id="rId16"/>
    <p:sldId id="278" r:id="rId17"/>
    <p:sldId id="277" r:id="rId18"/>
    <p:sldId id="287" r:id="rId19"/>
    <p:sldId id="288" r:id="rId20"/>
    <p:sldId id="285" r:id="rId21"/>
    <p:sldId id="282" r:id="rId22"/>
    <p:sldId id="284" r:id="rId23"/>
    <p:sldId id="260" r:id="rId24"/>
    <p:sldId id="261" r:id="rId25"/>
    <p:sldId id="262" r:id="rId26"/>
    <p:sldId id="264" r:id="rId27"/>
    <p:sldId id="266" r:id="rId28"/>
    <p:sldId id="263" r:id="rId29"/>
    <p:sldId id="265" r:id="rId30"/>
  </p:sldIdLst>
  <p:sldSz cx="12192000" cy="6858000"/>
  <p:notesSz cx="6858000" cy="9144000"/>
  <p:defaultTextStyle>
    <a:defPPr>
      <a:defRPr lang="en-US"/>
    </a:defPPr>
    <a:lvl1pPr algn="l" rtl="0" fontAlgn="base">
      <a:spcBef>
        <a:spcPct val="0"/>
      </a:spcBef>
      <a:spcAft>
        <a:spcPct val="0"/>
      </a:spcAft>
      <a:defRPr sz="8800" kern="1200">
        <a:solidFill>
          <a:schemeClr val="tx1"/>
        </a:solidFill>
        <a:latin typeface="Arial" charset="0"/>
        <a:ea typeface="+mn-ea"/>
        <a:cs typeface="Arial" charset="0"/>
      </a:defRPr>
    </a:lvl1pPr>
    <a:lvl2pPr marL="457200" algn="l" rtl="0" fontAlgn="base">
      <a:spcBef>
        <a:spcPct val="0"/>
      </a:spcBef>
      <a:spcAft>
        <a:spcPct val="0"/>
      </a:spcAft>
      <a:defRPr sz="8800" kern="1200">
        <a:solidFill>
          <a:schemeClr val="tx1"/>
        </a:solidFill>
        <a:latin typeface="Arial" charset="0"/>
        <a:ea typeface="+mn-ea"/>
        <a:cs typeface="Arial" charset="0"/>
      </a:defRPr>
    </a:lvl2pPr>
    <a:lvl3pPr marL="914400" algn="l" rtl="0" fontAlgn="base">
      <a:spcBef>
        <a:spcPct val="0"/>
      </a:spcBef>
      <a:spcAft>
        <a:spcPct val="0"/>
      </a:spcAft>
      <a:defRPr sz="8800" kern="1200">
        <a:solidFill>
          <a:schemeClr val="tx1"/>
        </a:solidFill>
        <a:latin typeface="Arial" charset="0"/>
        <a:ea typeface="+mn-ea"/>
        <a:cs typeface="Arial" charset="0"/>
      </a:defRPr>
    </a:lvl3pPr>
    <a:lvl4pPr marL="1371600" algn="l" rtl="0" fontAlgn="base">
      <a:spcBef>
        <a:spcPct val="0"/>
      </a:spcBef>
      <a:spcAft>
        <a:spcPct val="0"/>
      </a:spcAft>
      <a:defRPr sz="8800" kern="1200">
        <a:solidFill>
          <a:schemeClr val="tx1"/>
        </a:solidFill>
        <a:latin typeface="Arial" charset="0"/>
        <a:ea typeface="+mn-ea"/>
        <a:cs typeface="Arial" charset="0"/>
      </a:defRPr>
    </a:lvl4pPr>
    <a:lvl5pPr marL="1828800" algn="l" rtl="0" fontAlgn="base">
      <a:spcBef>
        <a:spcPct val="0"/>
      </a:spcBef>
      <a:spcAft>
        <a:spcPct val="0"/>
      </a:spcAft>
      <a:defRPr sz="8800" kern="1200">
        <a:solidFill>
          <a:schemeClr val="tx1"/>
        </a:solidFill>
        <a:latin typeface="Arial" charset="0"/>
        <a:ea typeface="+mn-ea"/>
        <a:cs typeface="Arial" charset="0"/>
      </a:defRPr>
    </a:lvl5pPr>
    <a:lvl6pPr marL="2286000" algn="l" defTabSz="914400" rtl="0" eaLnBrk="1" latinLnBrk="0" hangingPunct="1">
      <a:defRPr sz="8800" kern="1200">
        <a:solidFill>
          <a:schemeClr val="tx1"/>
        </a:solidFill>
        <a:latin typeface="Arial" charset="0"/>
        <a:ea typeface="+mn-ea"/>
        <a:cs typeface="Arial" charset="0"/>
      </a:defRPr>
    </a:lvl6pPr>
    <a:lvl7pPr marL="2743200" algn="l" defTabSz="914400" rtl="0" eaLnBrk="1" latinLnBrk="0" hangingPunct="1">
      <a:defRPr sz="8800" kern="1200">
        <a:solidFill>
          <a:schemeClr val="tx1"/>
        </a:solidFill>
        <a:latin typeface="Arial" charset="0"/>
        <a:ea typeface="+mn-ea"/>
        <a:cs typeface="Arial" charset="0"/>
      </a:defRPr>
    </a:lvl7pPr>
    <a:lvl8pPr marL="3200400" algn="l" defTabSz="914400" rtl="0" eaLnBrk="1" latinLnBrk="0" hangingPunct="1">
      <a:defRPr sz="8800" kern="1200">
        <a:solidFill>
          <a:schemeClr val="tx1"/>
        </a:solidFill>
        <a:latin typeface="Arial" charset="0"/>
        <a:ea typeface="+mn-ea"/>
        <a:cs typeface="Arial" charset="0"/>
      </a:defRPr>
    </a:lvl8pPr>
    <a:lvl9pPr marL="3657600" algn="l" defTabSz="914400" rtl="0" eaLnBrk="1" latinLnBrk="0" hangingPunct="1">
      <a:defRPr sz="8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9" d="100"/>
          <a:sy n="69" d="100"/>
        </p:scale>
        <p:origin x="-187" y="-91"/>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0E16B61-7C36-47B4-8553-57399190A211}" type="datetimeFigureOut">
              <a:rPr lang="en-US"/>
              <a:pPr>
                <a:defRPr/>
              </a:pPr>
              <a:t>11/12/2015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5C1E08-84A2-4F0B-8723-11B53BEB7C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EE942A-E745-479B-8D83-3D5456CADF3B}" type="datetimeFigureOut">
              <a:rPr lang="en-US"/>
              <a:pPr>
                <a:defRPr/>
              </a:pPr>
              <a:t>11/12/2015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68ABE9-6B2B-4F85-8E24-6DD75ED92D2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D9012E-AC9D-4E71-B6A8-108E0A71E541}" type="datetimeFigureOut">
              <a:rPr lang="en-US"/>
              <a:pPr>
                <a:defRPr/>
              </a:pPr>
              <a:t>11/12/2015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0128C4-1F8D-4300-A8E5-EFBA75A9431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20A1C2-569C-4023-9E61-366B38D340B5}" type="datetimeFigureOut">
              <a:rPr lang="en-US"/>
              <a:pPr>
                <a:defRPr/>
              </a:pPr>
              <a:t>11/12/2015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92AFD0-8569-44D6-8606-7D2B3E7EF97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7314C4-39C8-48DA-8A7C-0E889C0BE7CE}" type="datetimeFigureOut">
              <a:rPr lang="en-US"/>
              <a:pPr>
                <a:defRPr/>
              </a:pPr>
              <a:t>11/12/2015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B4D51F-894F-4DDF-BD28-1F7485C82FF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DC28308-5440-4B22-ACC1-0007C26C56F7}" type="datetimeFigureOut">
              <a:rPr lang="en-US"/>
              <a:pPr>
                <a:defRPr/>
              </a:pPr>
              <a:t>11/12/2015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D9C4BD-19CD-4C11-8EFB-6A3F53BE36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88676D8-CF6B-4BCD-839F-8B6D72F52BB4}" type="datetimeFigureOut">
              <a:rPr lang="en-US"/>
              <a:pPr>
                <a:defRPr/>
              </a:pPr>
              <a:t>11/12/2015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8DC757-0683-4A2E-B6B1-B89B1853D5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84CA8F4-E286-46B3-9DDF-D7E96A1052BF}" type="datetimeFigureOut">
              <a:rPr lang="en-US"/>
              <a:pPr>
                <a:defRPr/>
              </a:pPr>
              <a:t>11/12/2015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B945FA8-D00E-4262-B103-EC10623BA5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EB5EC7-815B-4ABF-97F8-C9156480E4B3}" type="datetimeFigureOut">
              <a:rPr lang="en-US"/>
              <a:pPr>
                <a:defRPr/>
              </a:pPr>
              <a:t>11/12/2015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12B485E-225A-4898-85BB-DD1E1F4EADB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3ADFA1-3EAB-4999-B2C7-4F058A27709B}" type="datetimeFigureOut">
              <a:rPr lang="en-US"/>
              <a:pPr>
                <a:defRPr/>
              </a:pPr>
              <a:t>11/12/2015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B5A979-7B5E-40C7-8216-1AC592E4A8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981DEF-D421-4F92-A7E1-D0FF513CC1E1}" type="datetimeFigureOut">
              <a:rPr lang="en-US"/>
              <a:pPr>
                <a:defRPr/>
              </a:pPr>
              <a:t>11/12/2015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EB67E1-5F3F-4220-846A-623EA69AE2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C492F2D-DADE-4DB3-A6EE-F985C08B4375}" type="datetimeFigureOut">
              <a:rPr lang="en-US"/>
              <a:pPr>
                <a:defRPr/>
              </a:pPr>
              <a:t>11/12/2015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8DDE63D-36A4-40C3-A1EC-DD5D95662C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smtClean="0"/>
              <a:t>Imperialism</a:t>
            </a:r>
          </a:p>
        </p:txBody>
      </p:sp>
      <p:sp>
        <p:nvSpPr>
          <p:cNvPr id="13314" name="Subtitle 2"/>
          <p:cNvSpPr>
            <a:spLocks noGrp="1"/>
          </p:cNvSpPr>
          <p:nvPr>
            <p:ph type="subTitle" idx="1"/>
          </p:nvPr>
        </p:nvSpPr>
        <p:spPr/>
        <p:txBody>
          <a:bodyPr/>
          <a:lstStyle/>
          <a:p>
            <a:pPr marL="457200" indent="-457200" eaLnBrk="1" hangingPunct="1">
              <a:buFont typeface="Arial" charset="0"/>
              <a:buAutoNum type="alphaUcPeriod"/>
            </a:pPr>
            <a:r>
              <a:rPr lang="en-US" smtClean="0"/>
              <a:t>Define Imperialism.</a:t>
            </a:r>
          </a:p>
          <a:p>
            <a:pPr marL="457200" indent="-457200" eaLnBrk="1" hangingPunct="1">
              <a:buFont typeface="Arial" charset="0"/>
              <a:buAutoNum type="alphaUcPeriod"/>
            </a:pPr>
            <a:r>
              <a:rPr lang="en-US" smtClean="0"/>
              <a:t>What were the motivations for new imperialism?</a:t>
            </a:r>
          </a:p>
          <a:p>
            <a:pPr marL="457200" indent="-457200" eaLnBrk="1" hangingPunct="1">
              <a:buFont typeface="Arial" charset="0"/>
              <a:buAutoNum type="alphaUcPeriod"/>
            </a:pPr>
            <a:r>
              <a:rPr lang="en-US" smtClean="0"/>
              <a:t>What led to Western dominance is Southeast Asia?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r>
              <a:rPr lang="en-US" smtClean="0"/>
              <a:t>Suez Canal</a:t>
            </a:r>
          </a:p>
        </p:txBody>
      </p:sp>
      <p:sp>
        <p:nvSpPr>
          <p:cNvPr id="22530" name="Rectangle 3"/>
          <p:cNvSpPr>
            <a:spLocks noGrp="1"/>
          </p:cNvSpPr>
          <p:nvPr>
            <p:ph type="body" idx="1"/>
          </p:nvPr>
        </p:nvSpPr>
        <p:spPr/>
        <p:txBody>
          <a:bodyPr/>
          <a:lstStyle/>
          <a:p>
            <a:r>
              <a:rPr lang="en-US" sz="3600" smtClean="0"/>
              <a:t>The Europeans especially had an interest in building a canal in Egypt that would connect the Mediterranean Sea to the Red Sea, creating an easier trade route to Asia (eliminating having to sail the tip of Africa). </a:t>
            </a:r>
          </a:p>
          <a:p>
            <a:r>
              <a:rPr lang="en-US" sz="3600" smtClean="0"/>
              <a:t>In 1854, French entrepreneur Ferdinand de Lesseps funding the construction of the Suez Canal. It was completed in 1869.</a:t>
            </a:r>
          </a:p>
          <a:p>
            <a:endParaRPr lang="en-US" sz="3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endParaRPr lang="en-US" smtClean="0"/>
          </a:p>
        </p:txBody>
      </p:sp>
      <p:sp>
        <p:nvSpPr>
          <p:cNvPr id="23554" name="Rectangle 3"/>
          <p:cNvSpPr>
            <a:spLocks noGrp="1"/>
          </p:cNvSpPr>
          <p:nvPr>
            <p:ph type="body" idx="1"/>
          </p:nvPr>
        </p:nvSpPr>
        <p:spPr/>
        <p:txBody>
          <a:bodyPr/>
          <a:lstStyle/>
          <a:p>
            <a:endParaRPr lang="en-US" smtClean="0"/>
          </a:p>
        </p:txBody>
      </p:sp>
      <p:pic>
        <p:nvPicPr>
          <p:cNvPr id="23555" name="Picture 4" descr="suez"/>
          <p:cNvPicPr>
            <a:picLocks noChangeAspect="1" noChangeArrowheads="1"/>
          </p:cNvPicPr>
          <p:nvPr/>
        </p:nvPicPr>
        <p:blipFill>
          <a:blip r:embed="rId2"/>
          <a:srcRect/>
          <a:stretch>
            <a:fillRect/>
          </a:stretch>
        </p:blipFill>
        <p:spPr bwMode="auto">
          <a:xfrm>
            <a:off x="3303588" y="609600"/>
            <a:ext cx="5375275"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marL="838200" indent="-838200"/>
            <a:r>
              <a:rPr lang="en-US" sz="4000" smtClean="0"/>
              <a:t>Bell Work </a:t>
            </a:r>
            <a:br>
              <a:rPr lang="en-US" sz="4000" smtClean="0"/>
            </a:br>
            <a:endParaRPr lang="en-US" sz="4000" smtClean="0"/>
          </a:p>
        </p:txBody>
      </p:sp>
      <p:sp>
        <p:nvSpPr>
          <p:cNvPr id="25602" name="Rectangle 3"/>
          <p:cNvSpPr>
            <a:spLocks noGrp="1"/>
          </p:cNvSpPr>
          <p:nvPr>
            <p:ph type="body" idx="1"/>
          </p:nvPr>
        </p:nvSpPr>
        <p:spPr/>
        <p:txBody>
          <a:bodyPr/>
          <a:lstStyle/>
          <a:p>
            <a:pPr marL="533400" indent="-533400">
              <a:buFont typeface="Arial" charset="0"/>
              <a:buAutoNum type="arabicPeriod"/>
            </a:pPr>
            <a:r>
              <a:rPr lang="en-US" smtClean="0"/>
              <a:t>Answer questions 1-3 on your worksheet from Tuesday. Pay close attention to number 2, it will take some analytical skills to determine the answer. Special reward to those that manage the best answer. Work with your group. We will discuss when finished (5-7 minutes). If you need another worksheet, let me know.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r>
              <a:rPr lang="en-US" smtClean="0"/>
              <a:t>Imperialism of Africa</a:t>
            </a:r>
          </a:p>
        </p:txBody>
      </p:sp>
      <p:sp>
        <p:nvSpPr>
          <p:cNvPr id="24578" name="Rectangle 3"/>
          <p:cNvSpPr>
            <a:spLocks noGrp="1"/>
          </p:cNvSpPr>
          <p:nvPr>
            <p:ph type="body" idx="1"/>
          </p:nvPr>
        </p:nvSpPr>
        <p:spPr/>
        <p:txBody>
          <a:bodyPr/>
          <a:lstStyle/>
          <a:p>
            <a:pPr marL="533400" indent="-533400">
              <a:buFont typeface="Arial" charset="0"/>
              <a:buAutoNum type="alphaUcPeriod" startAt="3"/>
            </a:pPr>
            <a:r>
              <a:rPr lang="en-US" sz="2400" smtClean="0"/>
              <a:t>Compare the progression of imperialistic claims on the African continent using historical maps. </a:t>
            </a:r>
          </a:p>
          <a:p>
            <a:pPr marL="533400" indent="-533400">
              <a:buFont typeface="Arial" charset="0"/>
              <a:buAutoNum type="alphaUcPeriod" startAt="3"/>
            </a:pPr>
            <a:r>
              <a:rPr lang="en-US" sz="2400" smtClean="0"/>
              <a:t>Why did European countries compete for colonies in Africa,  and describe how/why that led to the Berlin Conference. </a:t>
            </a:r>
          </a:p>
          <a:p>
            <a:pPr marL="533400" indent="-533400">
              <a:buFont typeface="Arial" charset="0"/>
              <a:buNone/>
            </a:pPr>
            <a:endParaRPr lang="en-US" sz="2400" smtClean="0"/>
          </a:p>
          <a:p>
            <a:pPr marL="533400" indent="-533400">
              <a:buFont typeface="Arial" charset="0"/>
              <a:buNone/>
            </a:pPr>
            <a:r>
              <a:rPr lang="en-US" sz="2400" smtClean="0"/>
              <a:t>W.17 Compare the progression of imperialistic claims on the African continent using historical maps. </a:t>
            </a:r>
          </a:p>
          <a:p>
            <a:pPr marL="533400" indent="-533400">
              <a:buFont typeface="Arial" charset="0"/>
              <a:buNone/>
            </a:pPr>
            <a:r>
              <a:rPr lang="en-US" sz="2400" smtClean="0"/>
              <a:t>W.15 </a:t>
            </a:r>
            <a:r>
              <a:rPr lang="en-US" sz="2400" b="1" smtClean="0"/>
              <a:t>Describe the Berlin Conference</a:t>
            </a:r>
            <a:r>
              <a:rPr lang="en-US" sz="2400" smtClean="0"/>
              <a:t> and the rise of modern colonialism in the 19th century and describe the impact of colonization on indigenous populations by such nations as England, France, Germany, Italy, Spain, and the United States. </a:t>
            </a:r>
          </a:p>
          <a:p>
            <a:pPr marL="533400" indent="-533400"/>
            <a:endParaRPr 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endParaRPr lang="en-US" smtClean="0"/>
          </a:p>
        </p:txBody>
      </p:sp>
      <p:sp>
        <p:nvSpPr>
          <p:cNvPr id="26626" name="Rectangle 3"/>
          <p:cNvSpPr>
            <a:spLocks noGrp="1"/>
          </p:cNvSpPr>
          <p:nvPr>
            <p:ph type="body" idx="1"/>
          </p:nvPr>
        </p:nvSpPr>
        <p:spPr/>
        <p:txBody>
          <a:bodyPr/>
          <a:lstStyle/>
          <a:p>
            <a:endParaRPr lang="en-US" smtClean="0"/>
          </a:p>
        </p:txBody>
      </p:sp>
      <p:pic>
        <p:nvPicPr>
          <p:cNvPr id="26627" name="Picture 4" descr="SA17_07"/>
          <p:cNvPicPr>
            <a:picLocks noChangeAspect="1" noChangeArrowheads="1"/>
          </p:cNvPicPr>
          <p:nvPr/>
        </p:nvPicPr>
        <p:blipFill>
          <a:blip r:embed="rId2"/>
          <a:srcRect/>
          <a:stretch>
            <a:fillRect/>
          </a:stretch>
        </p:blipFill>
        <p:spPr bwMode="auto">
          <a:xfrm>
            <a:off x="2362200" y="0"/>
            <a:ext cx="78486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r>
              <a:rPr lang="en-US" smtClean="0"/>
              <a:t>Scramble for Africa</a:t>
            </a:r>
          </a:p>
        </p:txBody>
      </p:sp>
      <p:sp>
        <p:nvSpPr>
          <p:cNvPr id="27650" name="Rectangle 3"/>
          <p:cNvSpPr>
            <a:spLocks noGrp="1"/>
          </p:cNvSpPr>
          <p:nvPr>
            <p:ph type="body" idx="1"/>
          </p:nvPr>
        </p:nvSpPr>
        <p:spPr/>
        <p:txBody>
          <a:bodyPr/>
          <a:lstStyle/>
          <a:p>
            <a:r>
              <a:rPr lang="en-US" sz="3200" b="1" smtClean="0"/>
              <a:t>The desire for resources and trade</a:t>
            </a:r>
            <a:r>
              <a:rPr lang="en-US" sz="3200" smtClean="0"/>
              <a:t> led to competition among the European powers. </a:t>
            </a:r>
          </a:p>
          <a:p>
            <a:r>
              <a:rPr lang="en-US" sz="3200" smtClean="0"/>
              <a:t>Plant a flag, control the people</a:t>
            </a:r>
          </a:p>
          <a:p>
            <a:r>
              <a:rPr lang="en-US" sz="3200" smtClean="0"/>
              <a:t>The Scramble leads to conflict among the European powers</a:t>
            </a:r>
            <a:r>
              <a:rPr lang="en-US"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xfrm>
            <a:off x="838200" y="577850"/>
            <a:ext cx="10515600" cy="917575"/>
          </a:xfrm>
        </p:spPr>
        <p:txBody>
          <a:bodyPr/>
          <a:lstStyle/>
          <a:p>
            <a:r>
              <a:rPr lang="en-US" sz="2800" smtClean="0"/>
              <a:t>D. Why did European countries compete for colonies in Africa?</a:t>
            </a:r>
            <a:br>
              <a:rPr lang="en-US" sz="2800" smtClean="0"/>
            </a:br>
            <a:endParaRPr lang="en-US" sz="2800" smtClean="0"/>
          </a:p>
        </p:txBody>
      </p:sp>
      <p:sp>
        <p:nvSpPr>
          <p:cNvPr id="28674" name="Rectangle 3"/>
          <p:cNvSpPr>
            <a:spLocks noGrp="1"/>
          </p:cNvSpPr>
          <p:nvPr>
            <p:ph type="body" idx="1"/>
          </p:nvPr>
        </p:nvSpPr>
        <p:spPr>
          <a:xfrm>
            <a:off x="304800" y="1495425"/>
            <a:ext cx="11480800" cy="4525963"/>
          </a:xfrm>
        </p:spPr>
        <p:txBody>
          <a:bodyPr/>
          <a:lstStyle/>
          <a:p>
            <a:r>
              <a:rPr lang="en-US" sz="3200" smtClean="0"/>
              <a:t>In 1877, King Leopold II of Belgium hired Henry Stanley to set up colonies in the region.</a:t>
            </a:r>
          </a:p>
          <a:p>
            <a:r>
              <a:rPr lang="en-US" sz="3200" smtClean="0"/>
              <a:t>The French rushed to plant a flag in the center of Africa. French north/Belgian south. Portugal was also involved. </a:t>
            </a:r>
          </a:p>
          <a:p>
            <a:r>
              <a:rPr lang="en-US" sz="3200" smtClean="0"/>
              <a:t>Germany and Great Britain were at odds over East Arica. </a:t>
            </a:r>
          </a:p>
          <a:p>
            <a:r>
              <a:rPr lang="en-US" sz="3200" smtClean="0"/>
              <a:t>The “Scramble for Africa” led to the </a:t>
            </a:r>
            <a:r>
              <a:rPr lang="en-US" sz="3200" u="sng" smtClean="0"/>
              <a:t>Berlin Conference</a:t>
            </a:r>
            <a:r>
              <a:rPr lang="en-US" sz="3200" smtClean="0"/>
              <a:t>.</a:t>
            </a:r>
            <a:r>
              <a:rPr lang="en-US"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838200" y="-206375"/>
            <a:ext cx="10515600" cy="1325563"/>
          </a:xfrm>
        </p:spPr>
        <p:txBody>
          <a:bodyPr/>
          <a:lstStyle/>
          <a:p>
            <a:r>
              <a:rPr lang="en-US" sz="3200" smtClean="0"/>
              <a:t>D. Why did European countries compete for colonies in Africa?</a:t>
            </a:r>
          </a:p>
        </p:txBody>
      </p:sp>
      <p:sp>
        <p:nvSpPr>
          <p:cNvPr id="29698" name="Rectangle 3"/>
          <p:cNvSpPr>
            <a:spLocks noGrp="1"/>
          </p:cNvSpPr>
          <p:nvPr>
            <p:ph type="body" idx="1"/>
          </p:nvPr>
        </p:nvSpPr>
        <p:spPr>
          <a:xfrm>
            <a:off x="304800" y="457200"/>
            <a:ext cx="11480800" cy="4525963"/>
          </a:xfrm>
        </p:spPr>
        <p:txBody>
          <a:bodyPr/>
          <a:lstStyle/>
          <a:p>
            <a:pPr>
              <a:buFont typeface="Arial" charset="0"/>
              <a:buNone/>
            </a:pPr>
            <a:endParaRPr lang="en-US" sz="3200" smtClean="0"/>
          </a:p>
          <a:p>
            <a:r>
              <a:rPr lang="en-US" sz="3200" smtClean="0"/>
              <a:t>To settle these conflicting claims, Europeans met at the Berlin Conference in 1884. </a:t>
            </a:r>
          </a:p>
          <a:p>
            <a:r>
              <a:rPr lang="en-US" sz="3200" smtClean="0"/>
              <a:t>No African delegates were present. </a:t>
            </a:r>
          </a:p>
          <a:p>
            <a:r>
              <a:rPr lang="en-US" sz="3200" smtClean="0"/>
              <a:t>Africa was officially divided amongst the European countries. </a:t>
            </a:r>
          </a:p>
          <a:p>
            <a:r>
              <a:rPr lang="en-US" sz="3200" smtClean="0"/>
              <a:t>Otto von Bismarck of Germany led the delegation. </a:t>
            </a:r>
          </a:p>
        </p:txBody>
      </p:sp>
      <p:pic>
        <p:nvPicPr>
          <p:cNvPr id="29699" name="Picture 4" descr="berlinconference"/>
          <p:cNvPicPr>
            <a:picLocks noChangeAspect="1" noChangeArrowheads="1"/>
          </p:cNvPicPr>
          <p:nvPr/>
        </p:nvPicPr>
        <p:blipFill>
          <a:blip r:embed="rId2"/>
          <a:srcRect/>
          <a:stretch>
            <a:fillRect/>
          </a:stretch>
        </p:blipFill>
        <p:spPr bwMode="auto">
          <a:xfrm>
            <a:off x="6477000" y="3581400"/>
            <a:ext cx="3048000" cy="2857500"/>
          </a:xfrm>
          <a:prstGeom prst="rect">
            <a:avLst/>
          </a:prstGeom>
          <a:noFill/>
          <a:ln w="9525">
            <a:noFill/>
            <a:miter lim="800000"/>
            <a:headEnd/>
            <a:tailEnd/>
          </a:ln>
        </p:spPr>
      </p:pic>
      <p:pic>
        <p:nvPicPr>
          <p:cNvPr id="29700" name="Picture 5" descr="427790d7f7696bb28e2a16f59115980e"/>
          <p:cNvPicPr>
            <a:picLocks noChangeAspect="1" noChangeArrowheads="1"/>
          </p:cNvPicPr>
          <p:nvPr/>
        </p:nvPicPr>
        <p:blipFill>
          <a:blip r:embed="rId3"/>
          <a:srcRect/>
          <a:stretch>
            <a:fillRect/>
          </a:stretch>
        </p:blipFill>
        <p:spPr bwMode="auto">
          <a:xfrm>
            <a:off x="2590800" y="3081338"/>
            <a:ext cx="2671763" cy="3509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r>
              <a:rPr lang="en-US" smtClean="0"/>
              <a:t>Group Activity</a:t>
            </a:r>
          </a:p>
        </p:txBody>
      </p:sp>
      <p:sp>
        <p:nvSpPr>
          <p:cNvPr id="30722" name="Rectangle 3"/>
          <p:cNvSpPr>
            <a:spLocks noGrp="1"/>
          </p:cNvSpPr>
          <p:nvPr>
            <p:ph type="body" idx="1"/>
          </p:nvPr>
        </p:nvSpPr>
        <p:spPr/>
        <p:txBody>
          <a:bodyPr/>
          <a:lstStyle/>
          <a:p>
            <a:r>
              <a:rPr lang="en-US" smtClean="0"/>
              <a:t>Your group will represent one of the countries listed on the board. </a:t>
            </a:r>
          </a:p>
          <a:p>
            <a:r>
              <a:rPr lang="en-US" smtClean="0"/>
              <a:t>Your groups Is tasked with determining what land in Africa your country wants to claim and why it wants that land. </a:t>
            </a:r>
          </a:p>
          <a:p>
            <a:r>
              <a:rPr lang="en-US" smtClean="0"/>
              <a:t>Use the maps in your book to determine why you might want that land. </a:t>
            </a:r>
          </a:p>
          <a:p>
            <a:r>
              <a:rPr lang="en-US" smtClean="0"/>
              <a:t>Your group will present your request to me through the request form. I can deny it for any reason. If that happens, re-submit a second request. </a:t>
            </a:r>
          </a:p>
          <a:p>
            <a:pPr lvl="1"/>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r>
              <a:rPr lang="en-US" smtClean="0"/>
              <a:t>Assessment</a:t>
            </a:r>
          </a:p>
        </p:txBody>
      </p:sp>
      <p:sp>
        <p:nvSpPr>
          <p:cNvPr id="31746" name="Rectangle 3"/>
          <p:cNvSpPr>
            <a:spLocks noGrp="1"/>
          </p:cNvSpPr>
          <p:nvPr>
            <p:ph type="body" idx="1"/>
          </p:nvPr>
        </p:nvSpPr>
        <p:spPr/>
        <p:txBody>
          <a:bodyPr/>
          <a:lstStyle/>
          <a:p>
            <a:r>
              <a:rPr lang="en-US" smtClean="0"/>
              <a:t>We will complete the chart on the board as a class.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a:xfrm>
            <a:off x="838200" y="184150"/>
            <a:ext cx="10515600" cy="1325563"/>
          </a:xfrm>
        </p:spPr>
        <p:txBody>
          <a:bodyPr/>
          <a:lstStyle/>
          <a:p>
            <a:r>
              <a:rPr lang="en-US" smtClean="0"/>
              <a:t>18</a:t>
            </a:r>
            <a:r>
              <a:rPr lang="en-US" baseline="30000" smtClean="0"/>
              <a:t>th</a:t>
            </a:r>
            <a:r>
              <a:rPr lang="en-US" smtClean="0"/>
              <a:t> and 19</a:t>
            </a:r>
            <a:r>
              <a:rPr lang="en-US" baseline="30000" smtClean="0"/>
              <a:t>th</a:t>
            </a:r>
            <a:r>
              <a:rPr lang="en-US" smtClean="0"/>
              <a:t> century human zoos</a:t>
            </a:r>
          </a:p>
        </p:txBody>
      </p:sp>
      <p:sp>
        <p:nvSpPr>
          <p:cNvPr id="14338" name="Rectangle 3"/>
          <p:cNvSpPr>
            <a:spLocks noGrp="1"/>
          </p:cNvSpPr>
          <p:nvPr>
            <p:ph type="body" idx="1"/>
          </p:nvPr>
        </p:nvSpPr>
        <p:spPr>
          <a:xfrm>
            <a:off x="838200" y="1328738"/>
            <a:ext cx="10515600" cy="4351337"/>
          </a:xfrm>
        </p:spPr>
        <p:txBody>
          <a:bodyPr/>
          <a:lstStyle/>
          <a:p>
            <a:r>
              <a:rPr lang="en-US" sz="2400" smtClean="0"/>
              <a:t>Several thousand persons took the Subway, the elevated, and the surface cars to the New York Zoological Park, in the Bronx, yesterday, and there watched Ota Benga, the Bushman, who has been put by the management on exhibition there in the monkey cage. The Bushman didn't seem to mind it, and the sight plainly pleased the crowd. </a:t>
            </a:r>
            <a:br>
              <a:rPr lang="en-US" sz="2400" smtClean="0"/>
            </a:br>
            <a:endParaRPr lang="en-US" sz="2400" smtClean="0"/>
          </a:p>
          <a:p>
            <a:r>
              <a:rPr lang="en-US" sz="2400" smtClean="0"/>
              <a:t>The African Pigmy, "Ota Benga."</a:t>
            </a:r>
          </a:p>
          <a:p>
            <a:r>
              <a:rPr lang="en-US" sz="2400" smtClean="0"/>
              <a:t>Age, 23 years. Height, 4 feet 11 inches.</a:t>
            </a:r>
            <a:br>
              <a:rPr lang="en-US" sz="2400" smtClean="0"/>
            </a:br>
            <a:r>
              <a:rPr lang="en-US" sz="2400" smtClean="0"/>
              <a:t>Weight, 103 pounds. Brought from the</a:t>
            </a:r>
            <a:br>
              <a:rPr lang="en-US" sz="2400" smtClean="0"/>
            </a:br>
            <a:r>
              <a:rPr lang="en-US" sz="2400" smtClean="0"/>
              <a:t>Kasai River, Congo Free State, South Cen-</a:t>
            </a:r>
            <a:br>
              <a:rPr lang="en-US" sz="2400" smtClean="0"/>
            </a:br>
            <a:r>
              <a:rPr lang="en-US" sz="2400" smtClean="0"/>
              <a:t>tral Africa, by Dr. Samuel P. Verner. Ex-</a:t>
            </a:r>
            <a:br>
              <a:rPr lang="en-US" sz="2400" smtClean="0"/>
            </a:br>
            <a:r>
              <a:rPr lang="en-US" sz="2400" smtClean="0"/>
              <a:t>hibited each afternoon during September.</a:t>
            </a:r>
          </a:p>
        </p:txBody>
      </p:sp>
      <p:pic>
        <p:nvPicPr>
          <p:cNvPr id="14339" name="Picture 4" descr="Ota_Benga_at_Bronx_Zoo"/>
          <p:cNvPicPr>
            <a:picLocks noChangeAspect="1" noChangeArrowheads="1"/>
          </p:cNvPicPr>
          <p:nvPr/>
        </p:nvPicPr>
        <p:blipFill>
          <a:blip r:embed="rId2"/>
          <a:srcRect/>
          <a:stretch>
            <a:fillRect/>
          </a:stretch>
        </p:blipFill>
        <p:spPr bwMode="auto">
          <a:xfrm>
            <a:off x="6705600" y="2895600"/>
            <a:ext cx="48768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r>
              <a:rPr lang="en-US" smtClean="0"/>
              <a:t>Ethiopia and Liberia</a:t>
            </a:r>
          </a:p>
        </p:txBody>
      </p:sp>
      <p:sp>
        <p:nvSpPr>
          <p:cNvPr id="32770" name="Rectangle 3"/>
          <p:cNvSpPr>
            <a:spLocks noGrp="1"/>
          </p:cNvSpPr>
          <p:nvPr>
            <p:ph type="body" idx="1"/>
          </p:nvPr>
        </p:nvSpPr>
        <p:spPr/>
        <p:txBody>
          <a:bodyPr/>
          <a:lstStyle/>
          <a:p>
            <a:r>
              <a:rPr lang="en-US" sz="3200" smtClean="0"/>
              <a:t>In 1896, Italy failed to defeat the Ethiopians for control of their country, </a:t>
            </a:r>
            <a:r>
              <a:rPr lang="en-US" sz="3200" b="1" smtClean="0"/>
              <a:t>being the only European country to be defeated by an African nation</a:t>
            </a:r>
            <a:r>
              <a:rPr lang="en-US" sz="3200" smtClean="0"/>
              <a:t>. </a:t>
            </a:r>
          </a:p>
          <a:p>
            <a:r>
              <a:rPr lang="en-US" sz="3200" smtClean="0"/>
              <a:t>Liberia was a former U.S. colony established for former slaves. </a:t>
            </a:r>
          </a:p>
          <a:p>
            <a:endParaRPr lang="en-US" sz="32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endParaRPr lang="en-US" smtClean="0"/>
          </a:p>
        </p:txBody>
      </p:sp>
      <p:sp>
        <p:nvSpPr>
          <p:cNvPr id="33794" name="Rectangle 3"/>
          <p:cNvSpPr>
            <a:spLocks noGrp="1"/>
          </p:cNvSpPr>
          <p:nvPr>
            <p:ph type="body" idx="1"/>
          </p:nvPr>
        </p:nvSpPr>
        <p:spPr/>
        <p:txBody>
          <a:bodyPr/>
          <a:lstStyle/>
          <a:p>
            <a:endParaRPr lang="en-US" smtClean="0"/>
          </a:p>
        </p:txBody>
      </p:sp>
      <p:pic>
        <p:nvPicPr>
          <p:cNvPr id="33795" name="Picture 4" descr="SA17_07"/>
          <p:cNvPicPr>
            <a:picLocks noChangeAspect="1" noChangeArrowheads="1"/>
          </p:cNvPicPr>
          <p:nvPr/>
        </p:nvPicPr>
        <p:blipFill>
          <a:blip r:embed="rId2"/>
          <a:srcRect/>
          <a:stretch>
            <a:fillRect/>
          </a:stretch>
        </p:blipFill>
        <p:spPr bwMode="auto">
          <a:xfrm>
            <a:off x="2362200" y="0"/>
            <a:ext cx="7848600" cy="68580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p:txBody>
          <a:bodyPr/>
          <a:lstStyle/>
          <a:p>
            <a:r>
              <a:rPr lang="en-US" smtClean="0"/>
              <a:t>Assessment</a:t>
            </a:r>
          </a:p>
        </p:txBody>
      </p:sp>
      <p:sp>
        <p:nvSpPr>
          <p:cNvPr id="34818" name="Rectangle 3"/>
          <p:cNvSpPr>
            <a:spLocks noGrp="1"/>
          </p:cNvSpPr>
          <p:nvPr>
            <p:ph type="body" idx="1"/>
          </p:nvPr>
        </p:nvSpPr>
        <p:spPr/>
        <p:txBody>
          <a:bodyPr/>
          <a:lstStyle/>
          <a:p>
            <a:r>
              <a:rPr lang="en-US" sz="3600" smtClean="0"/>
              <a:t>Correct answers for questions 1-4</a:t>
            </a:r>
          </a:p>
          <a:p>
            <a:r>
              <a:rPr lang="en-US" sz="9600" smtClean="0"/>
              <a:t>Kahoot!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304800" y="122238"/>
            <a:ext cx="11506200" cy="1325562"/>
          </a:xfrm>
        </p:spPr>
        <p:txBody>
          <a:bodyPr/>
          <a:lstStyle/>
          <a:p>
            <a:pPr eaLnBrk="1" hangingPunct="1"/>
            <a:r>
              <a:rPr lang="en-US" sz="3600" smtClean="0"/>
              <a:t>C. What led to Western dominance in Southeast Asia?</a:t>
            </a:r>
          </a:p>
        </p:txBody>
      </p:sp>
      <p:sp>
        <p:nvSpPr>
          <p:cNvPr id="35842" name="Content Placeholder 2"/>
          <p:cNvSpPr>
            <a:spLocks noGrp="1"/>
          </p:cNvSpPr>
          <p:nvPr>
            <p:ph idx="1"/>
          </p:nvPr>
        </p:nvSpPr>
        <p:spPr>
          <a:xfrm>
            <a:off x="838200" y="1447800"/>
            <a:ext cx="10515600" cy="4351338"/>
          </a:xfrm>
        </p:spPr>
        <p:txBody>
          <a:bodyPr/>
          <a:lstStyle/>
          <a:p>
            <a:pPr eaLnBrk="1" hangingPunct="1"/>
            <a:r>
              <a:rPr lang="en-US" sz="3200" smtClean="0"/>
              <a:t>By 1800, Europeans only controlled two regions of Southeast Asia, the Spanish Philippines and the Dutch East Indies. </a:t>
            </a:r>
          </a:p>
          <a:p>
            <a:pPr eaLnBrk="1" hangingPunct="1"/>
            <a:r>
              <a:rPr lang="en-US" sz="3200" u="sng" smtClean="0"/>
              <a:t>Great Britain</a:t>
            </a:r>
          </a:p>
          <a:p>
            <a:pPr eaLnBrk="1" hangingPunct="1"/>
            <a:r>
              <a:rPr lang="en-US" sz="3200" smtClean="0"/>
              <a:t>Colonial takeover in the region started with Great Britain in 1819 in Singapore, due to its central location for the new steamships traveling the region. </a:t>
            </a:r>
          </a:p>
          <a:p>
            <a:pPr eaLnBrk="1" hangingPunct="1"/>
            <a:r>
              <a:rPr lang="en-US" sz="3200" smtClean="0"/>
              <a:t>A few decades later, Great Britain took control of Burma (Myanmar) to create a </a:t>
            </a:r>
            <a:r>
              <a:rPr lang="en-US" sz="3200" u="sng" smtClean="0"/>
              <a:t>buffer</a:t>
            </a:r>
            <a:r>
              <a:rPr lang="en-US" sz="3200" smtClean="0"/>
              <a:t> for India and establish a land route to China.</a:t>
            </a:r>
            <a:r>
              <a:rPr lang="en-US"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p:cNvPicPr>
            <a:picLocks noChangeAspect="1"/>
          </p:cNvPicPr>
          <p:nvPr/>
        </p:nvPicPr>
        <p:blipFill>
          <a:blip r:embed="rId2"/>
          <a:srcRect/>
          <a:stretch>
            <a:fillRect/>
          </a:stretch>
        </p:blipFill>
        <p:spPr bwMode="auto">
          <a:xfrm>
            <a:off x="549275" y="101600"/>
            <a:ext cx="11069638" cy="6640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96888" y="0"/>
            <a:ext cx="11237912" cy="1325563"/>
          </a:xfrm>
        </p:spPr>
        <p:txBody>
          <a:bodyPr/>
          <a:lstStyle/>
          <a:p>
            <a:pPr eaLnBrk="1" hangingPunct="1"/>
            <a:r>
              <a:rPr lang="en-US" sz="3600" smtClean="0"/>
              <a:t>C. What led to Western dominance of Southeast Asia?</a:t>
            </a:r>
          </a:p>
        </p:txBody>
      </p:sp>
      <p:sp>
        <p:nvSpPr>
          <p:cNvPr id="37890" name="Content Placeholder 2"/>
          <p:cNvSpPr>
            <a:spLocks noGrp="1"/>
          </p:cNvSpPr>
          <p:nvPr>
            <p:ph idx="1"/>
          </p:nvPr>
        </p:nvSpPr>
        <p:spPr>
          <a:xfrm>
            <a:off x="496888" y="1098550"/>
            <a:ext cx="11695112" cy="4351338"/>
          </a:xfrm>
        </p:spPr>
        <p:txBody>
          <a:bodyPr/>
          <a:lstStyle/>
          <a:p>
            <a:pPr eaLnBrk="1" hangingPunct="1"/>
            <a:r>
              <a:rPr lang="en-US" u="sng" smtClean="0"/>
              <a:t>France</a:t>
            </a:r>
            <a:endParaRPr lang="en-US" smtClean="0"/>
          </a:p>
          <a:p>
            <a:pPr eaLnBrk="1" hangingPunct="1"/>
            <a:r>
              <a:rPr lang="en-US" smtClean="0"/>
              <a:t>By the mid 1800's, France had Christian missionaries working in Vietnam.</a:t>
            </a:r>
          </a:p>
          <a:p>
            <a:pPr eaLnBrk="1" hangingPunct="1"/>
            <a:r>
              <a:rPr lang="en-US" smtClean="0"/>
              <a:t>However, the Vietnamese rulers persecuted the French missionaries trying to push Christianity on their Confucian population.</a:t>
            </a:r>
          </a:p>
          <a:p>
            <a:pPr lvl="1" eaLnBrk="1" hangingPunct="1"/>
            <a:r>
              <a:rPr lang="en-US" smtClean="0"/>
              <a:t>This led to a divide in the countries – north and south </a:t>
            </a:r>
          </a:p>
          <a:p>
            <a:pPr eaLnBrk="1" hangingPunct="1"/>
            <a:r>
              <a:rPr lang="en-US" smtClean="0"/>
              <a:t>In 1857, the French convinced the Vietnamese to accept French protection from the </a:t>
            </a:r>
            <a:r>
              <a:rPr lang="en-US" b="1" smtClean="0"/>
              <a:t>British who were rapidly monopolizing the region</a:t>
            </a:r>
            <a:r>
              <a:rPr lang="en-US" smtClean="0"/>
              <a:t>. </a:t>
            </a:r>
          </a:p>
          <a:p>
            <a:pPr eaLnBrk="1" hangingPunct="1"/>
            <a:r>
              <a:rPr lang="en-US" smtClean="0"/>
              <a:t>By 1883, Vietnam was officially a </a:t>
            </a:r>
            <a:r>
              <a:rPr lang="en-US" u="sng" smtClean="0"/>
              <a:t>protectorate</a:t>
            </a:r>
            <a:r>
              <a:rPr lang="en-US" smtClean="0"/>
              <a:t> of France.</a:t>
            </a:r>
          </a:p>
          <a:p>
            <a:pPr eaLnBrk="1" hangingPunct="1"/>
            <a:r>
              <a:rPr lang="en-US" smtClean="0"/>
              <a:t>By 1887, France had moved into neighboring Cambodia, Tonkin, and Laos. </a:t>
            </a:r>
          </a:p>
          <a:p>
            <a:pPr eaLnBrk="1" hangingPunct="1"/>
            <a:r>
              <a:rPr lang="en-US" smtClean="0"/>
              <a:t>*During this time, Thailand manages to convince France and Great Britain to allow it to remain independent. Both sides agree, using it as  a buffer between the two countries overseas colonies.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
          <p:cNvPicPr>
            <a:picLocks noChangeAspect="1"/>
          </p:cNvPicPr>
          <p:nvPr/>
        </p:nvPicPr>
        <p:blipFill>
          <a:blip r:embed="rId2"/>
          <a:srcRect/>
          <a:stretch>
            <a:fillRect/>
          </a:stretch>
        </p:blipFill>
        <p:spPr bwMode="auto">
          <a:xfrm>
            <a:off x="1046163" y="201613"/>
            <a:ext cx="9925050" cy="6656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ctrTitle" idx="4294967295"/>
          </p:nvPr>
        </p:nvSpPr>
        <p:spPr>
          <a:xfrm>
            <a:off x="1524000" y="1122363"/>
            <a:ext cx="9144000" cy="2387600"/>
          </a:xfrm>
        </p:spPr>
        <p:txBody>
          <a:bodyPr anchor="b"/>
          <a:lstStyle/>
          <a:p>
            <a:pPr algn="ctr" eaLnBrk="1" hangingPunct="1"/>
            <a:r>
              <a:rPr lang="en-US" sz="6000" smtClean="0"/>
              <a:t>Imperialism in Southeast Asia (cont.)</a:t>
            </a:r>
          </a:p>
        </p:txBody>
      </p:sp>
      <p:sp>
        <p:nvSpPr>
          <p:cNvPr id="39938" name="Subtitle 2"/>
          <p:cNvSpPr>
            <a:spLocks noGrp="1"/>
          </p:cNvSpPr>
          <p:nvPr>
            <p:ph type="subTitle" idx="4294967295"/>
          </p:nvPr>
        </p:nvSpPr>
        <p:spPr>
          <a:xfrm>
            <a:off x="1524000" y="3602038"/>
            <a:ext cx="9144000" cy="1655762"/>
          </a:xfrm>
        </p:spPr>
        <p:txBody>
          <a:bodyPr/>
          <a:lstStyle/>
          <a:p>
            <a:pPr marL="457200" indent="-457200" algn="ctr" eaLnBrk="1" hangingPunct="1">
              <a:buFont typeface="Arial" charset="0"/>
              <a:buNone/>
            </a:pPr>
            <a:r>
              <a:rPr lang="en-US" sz="2400" smtClean="0"/>
              <a:t>D. Describe American imperialism in the Philippines and the Philippine-American War led by Emilio Aguinaldo.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381000" y="0"/>
            <a:ext cx="11353800" cy="1325563"/>
          </a:xfrm>
        </p:spPr>
        <p:txBody>
          <a:bodyPr/>
          <a:lstStyle/>
          <a:p>
            <a:pPr algn="ctr" eaLnBrk="1" hangingPunct="1"/>
            <a:r>
              <a:rPr lang="en-US" sz="2800" smtClean="0"/>
              <a:t>D.</a:t>
            </a:r>
            <a:r>
              <a:rPr lang="en-US" sz="4000" smtClean="0"/>
              <a:t> </a:t>
            </a:r>
            <a:r>
              <a:rPr lang="en-US" sz="2800" smtClean="0"/>
              <a:t>Describe American imperialism in the Philippines and the Philippine-American War led by Emilio Aguinaldo.</a:t>
            </a:r>
          </a:p>
        </p:txBody>
      </p:sp>
      <p:sp>
        <p:nvSpPr>
          <p:cNvPr id="40962" name="Content Placeholder 2"/>
          <p:cNvSpPr>
            <a:spLocks noGrp="1"/>
          </p:cNvSpPr>
          <p:nvPr>
            <p:ph idx="1"/>
          </p:nvPr>
        </p:nvSpPr>
        <p:spPr>
          <a:xfrm>
            <a:off x="838200" y="1630363"/>
            <a:ext cx="10515600" cy="4351337"/>
          </a:xfrm>
        </p:spPr>
        <p:txBody>
          <a:bodyPr/>
          <a:lstStyle/>
          <a:p>
            <a:pPr eaLnBrk="1" hangingPunct="1"/>
            <a:r>
              <a:rPr lang="en-US" sz="3200" u="sng" smtClean="0"/>
              <a:t>The United States</a:t>
            </a:r>
          </a:p>
          <a:p>
            <a:pPr eaLnBrk="1" hangingPunct="1"/>
            <a:r>
              <a:rPr lang="en-US" sz="3200" smtClean="0"/>
              <a:t>During the Spanish-American War of 1898, the U.S. defeated Spanish forces in the Philippines and took control of the country. </a:t>
            </a:r>
          </a:p>
          <a:p>
            <a:pPr eaLnBrk="1" hangingPunct="1"/>
            <a:r>
              <a:rPr lang="en-US" sz="3200" smtClean="0"/>
              <a:t>President William McKinley decided to turn the Philippines into an American colony for three reasons:</a:t>
            </a:r>
          </a:p>
          <a:p>
            <a:pPr lvl="1" eaLnBrk="1" hangingPunct="1"/>
            <a:r>
              <a:rPr lang="en-US" smtClean="0"/>
              <a:t>He believed it to be his moral obligation to "civilize" the people of the islands. </a:t>
            </a:r>
          </a:p>
          <a:p>
            <a:pPr lvl="1" eaLnBrk="1" hangingPunct="1"/>
            <a:r>
              <a:rPr lang="en-US" smtClean="0"/>
              <a:t>He wanted to establish easier access to trade with the Chinese. </a:t>
            </a:r>
          </a:p>
          <a:p>
            <a:pPr lvl="1" eaLnBrk="1" hangingPunct="1"/>
            <a:r>
              <a:rPr lang="en-US" smtClean="0"/>
              <a:t>He did not want the Philippines to fall under control of the Japanese.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a:xfrm>
            <a:off x="838200" y="0"/>
            <a:ext cx="10515600" cy="1325563"/>
          </a:xfrm>
        </p:spPr>
        <p:txBody>
          <a:bodyPr/>
          <a:lstStyle/>
          <a:p>
            <a:pPr algn="ctr" eaLnBrk="1" hangingPunct="1"/>
            <a:r>
              <a:rPr lang="en-US" sz="2800" smtClean="0"/>
              <a:t>D.</a:t>
            </a:r>
            <a:r>
              <a:rPr lang="en-US" smtClean="0"/>
              <a:t> </a:t>
            </a:r>
            <a:r>
              <a:rPr lang="en-US" sz="3200" smtClean="0"/>
              <a:t>Describe American imperialism in the Philippines and the Philippine-American War led by Emilio Aguinaldo.</a:t>
            </a:r>
          </a:p>
        </p:txBody>
      </p:sp>
      <p:sp>
        <p:nvSpPr>
          <p:cNvPr id="41986" name="Rectangle 3"/>
          <p:cNvSpPr>
            <a:spLocks noGrp="1"/>
          </p:cNvSpPr>
          <p:nvPr>
            <p:ph type="body" idx="1"/>
          </p:nvPr>
        </p:nvSpPr>
        <p:spPr>
          <a:xfrm>
            <a:off x="838200" y="1600200"/>
            <a:ext cx="10515600" cy="4351338"/>
          </a:xfrm>
        </p:spPr>
        <p:txBody>
          <a:bodyPr/>
          <a:lstStyle/>
          <a:p>
            <a:pPr eaLnBrk="1" hangingPunct="1"/>
            <a:r>
              <a:rPr lang="en-US" u="sng" smtClean="0"/>
              <a:t>Emilio Aguinaldo</a:t>
            </a:r>
            <a:r>
              <a:rPr lang="en-US" smtClean="0"/>
              <a:t> – Disapproved of the western presence in the Philippines and wished to see the country as an independent nation. </a:t>
            </a:r>
          </a:p>
          <a:p>
            <a:pPr eaLnBrk="1" hangingPunct="1"/>
            <a:r>
              <a:rPr lang="en-US" smtClean="0"/>
              <a:t>Initially fought against the Spanish for independence until the United States took control of the Philippines in 1898.</a:t>
            </a:r>
          </a:p>
          <a:p>
            <a:pPr eaLnBrk="1" hangingPunct="1"/>
            <a:r>
              <a:rPr lang="en-US" smtClean="0"/>
              <a:t>In that same year, Aguinaldo returned from exile (placed there by the Spanish) and named himself president of the Philippines. </a:t>
            </a:r>
          </a:p>
          <a:p>
            <a:pPr eaLnBrk="1" hangingPunct="1"/>
            <a:r>
              <a:rPr lang="en-US" smtClean="0"/>
              <a:t>In the following three years, Aguinaldo led </a:t>
            </a:r>
            <a:r>
              <a:rPr lang="en-US" u="sng" smtClean="0"/>
              <a:t>guerilla forces</a:t>
            </a:r>
            <a:r>
              <a:rPr lang="en-US" smtClean="0"/>
              <a:t> against the United States in the Philippine-American war. </a:t>
            </a:r>
          </a:p>
          <a:p>
            <a:pPr eaLnBrk="1" hangingPunct="1"/>
            <a:r>
              <a:rPr lang="en-US" smtClean="0"/>
              <a:t>In 1901, Aguinaldo was captured and the war came to an end. </a:t>
            </a:r>
            <a:endParaRPr lang="en-US" u="sng"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838200" y="-284163"/>
            <a:ext cx="10515600" cy="1325563"/>
          </a:xfrm>
        </p:spPr>
        <p:txBody>
          <a:bodyPr/>
          <a:lstStyle/>
          <a:p>
            <a:pPr eaLnBrk="1" hangingPunct="1"/>
            <a:r>
              <a:rPr lang="en-US" sz="3600" smtClean="0"/>
              <a:t>A. Define Imperialism</a:t>
            </a:r>
          </a:p>
        </p:txBody>
      </p:sp>
      <p:sp>
        <p:nvSpPr>
          <p:cNvPr id="15362" name="Content Placeholder 2"/>
          <p:cNvSpPr>
            <a:spLocks noGrp="1"/>
          </p:cNvSpPr>
          <p:nvPr>
            <p:ph idx="1"/>
          </p:nvPr>
        </p:nvSpPr>
        <p:spPr>
          <a:xfrm>
            <a:off x="838200" y="766763"/>
            <a:ext cx="10515600" cy="5513387"/>
          </a:xfrm>
        </p:spPr>
        <p:txBody>
          <a:bodyPr/>
          <a:lstStyle/>
          <a:p>
            <a:pPr eaLnBrk="1" hangingPunct="1"/>
            <a:r>
              <a:rPr lang="en-US" sz="3000" u="sng" smtClean="0"/>
              <a:t>Imperialism</a:t>
            </a:r>
            <a:r>
              <a:rPr lang="en-US" sz="3000" smtClean="0"/>
              <a:t> – the extension of a nation's power over other lands. </a:t>
            </a:r>
            <a:endParaRPr lang="en-US" sz="3000" u="sng" smtClean="0"/>
          </a:p>
          <a:p>
            <a:pPr eaLnBrk="1" hangingPunct="1"/>
            <a:r>
              <a:rPr lang="en-US" sz="3000" smtClean="0"/>
              <a:t>Many historians have coined the term "new imperialism"  to describe the period </a:t>
            </a:r>
            <a:r>
              <a:rPr lang="en-US" sz="3000" b="1" smtClean="0"/>
              <a:t>after</a:t>
            </a:r>
            <a:r>
              <a:rPr lang="en-US" sz="3000" smtClean="0"/>
              <a:t> the Industrial Revolution when the industrialized nations of Europe began to compete with one another to acquire overseas colonies. </a:t>
            </a:r>
          </a:p>
          <a:p>
            <a:pPr eaLnBrk="1" hangingPunct="1"/>
            <a:r>
              <a:rPr lang="en-US" sz="3000" smtClean="0"/>
              <a:t>This created an intense rivalry based on economic and military power. </a:t>
            </a:r>
          </a:p>
          <a:p>
            <a:pPr lvl="1" eaLnBrk="1" hangingPunct="1"/>
            <a:r>
              <a:rPr lang="en-US" sz="3000" smtClean="0"/>
              <a:t>Southeast Asia</a:t>
            </a:r>
          </a:p>
          <a:p>
            <a:pPr lvl="1" eaLnBrk="1" hangingPunct="1"/>
            <a:r>
              <a:rPr lang="en-US" sz="3000" smtClean="0"/>
              <a:t>Africa</a:t>
            </a:r>
          </a:p>
          <a:p>
            <a:pPr lvl="1" eaLnBrk="1" hangingPunct="1"/>
            <a:r>
              <a:rPr lang="en-US" sz="3000" smtClean="0"/>
              <a:t>British rule in </a:t>
            </a:r>
            <a:r>
              <a:rPr lang="en-US" sz="3000" b="1" smtClean="0"/>
              <a:t>India</a:t>
            </a:r>
          </a:p>
          <a:p>
            <a:pPr lvl="1" eaLnBrk="1" hangingPunct="1"/>
            <a:r>
              <a:rPr lang="en-US" sz="3000" smtClean="0"/>
              <a:t>Latin America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838200" y="0"/>
            <a:ext cx="10515600" cy="1325563"/>
          </a:xfrm>
        </p:spPr>
        <p:txBody>
          <a:bodyPr/>
          <a:lstStyle/>
          <a:p>
            <a:pPr eaLnBrk="1" hangingPunct="1"/>
            <a:r>
              <a:rPr lang="en-US" sz="3600" smtClean="0"/>
              <a:t>B. What were the motivations for the new imperialism?</a:t>
            </a:r>
          </a:p>
        </p:txBody>
      </p:sp>
      <p:sp>
        <p:nvSpPr>
          <p:cNvPr id="16386" name="Content Placeholder 2"/>
          <p:cNvSpPr>
            <a:spLocks noGrp="1"/>
          </p:cNvSpPr>
          <p:nvPr>
            <p:ph idx="1"/>
          </p:nvPr>
        </p:nvSpPr>
        <p:spPr>
          <a:xfrm>
            <a:off x="838200" y="1325563"/>
            <a:ext cx="10515600" cy="4351337"/>
          </a:xfrm>
        </p:spPr>
        <p:txBody>
          <a:bodyPr/>
          <a:lstStyle/>
          <a:p>
            <a:pPr eaLnBrk="1" hangingPunct="1">
              <a:buFont typeface="Arial" charset="0"/>
              <a:buNone/>
            </a:pPr>
            <a:r>
              <a:rPr lang="en-US" sz="3200" smtClean="0"/>
              <a:t>1. A need for more natural resources and raw materials to produce goods in the increasing amount of European factories. </a:t>
            </a:r>
          </a:p>
          <a:p>
            <a:pPr eaLnBrk="1" hangingPunct="1">
              <a:buFont typeface="Arial" charset="0"/>
              <a:buNone/>
            </a:pPr>
            <a:r>
              <a:rPr lang="en-US" sz="3200" smtClean="0"/>
              <a:t>2. To create more markets in which to sell the goods produced in European factories. </a:t>
            </a:r>
          </a:p>
          <a:p>
            <a:pPr lvl="1" eaLnBrk="1" hangingPunct="1"/>
            <a:r>
              <a:rPr lang="en-US" smtClean="0"/>
              <a:t>Both differed from "old imperialism" in which countries were content with establishing simple trading posts and carrying out missionary work.</a:t>
            </a:r>
          </a:p>
          <a:p>
            <a:pPr eaLnBrk="1" hangingPunct="1">
              <a:buFont typeface="Arial" charset="0"/>
              <a:buNone/>
            </a:pPr>
            <a:r>
              <a:rPr lang="en-US" sz="3200" smtClean="0"/>
              <a:t>3. Acquiring overseas colonies led to an advantage over other countries. </a:t>
            </a:r>
          </a:p>
          <a:p>
            <a:pPr lvl="1" eaLnBrk="1" hangingPunct="1"/>
            <a:r>
              <a:rPr lang="en-US" smtClean="0"/>
              <a:t>Led to national prestige</a:t>
            </a:r>
          </a:p>
          <a:p>
            <a:pPr lvl="1" eaLnBrk="1" hangingPunct="1"/>
            <a:r>
              <a:rPr lang="en-US" smtClean="0"/>
              <a:t>Many believed that a country could not be great without overseas territories.</a:t>
            </a:r>
            <a:r>
              <a:rPr lang="en-US" sz="32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122238"/>
            <a:ext cx="11353800" cy="1325562"/>
          </a:xfrm>
        </p:spPr>
        <p:txBody>
          <a:bodyPr/>
          <a:lstStyle/>
          <a:p>
            <a:pPr eaLnBrk="1" hangingPunct="1"/>
            <a:r>
              <a:rPr lang="en-US" sz="3600" smtClean="0"/>
              <a:t>B. What were the motivations for new imperialism?</a:t>
            </a:r>
            <a:br>
              <a:rPr lang="en-US" sz="3600" smtClean="0"/>
            </a:br>
            <a:r>
              <a:rPr lang="en-US" sz="3600" smtClean="0"/>
              <a:t>(why did Europeans think they had a right to do this?)</a:t>
            </a:r>
          </a:p>
        </p:txBody>
      </p:sp>
      <p:sp>
        <p:nvSpPr>
          <p:cNvPr id="17410" name="Content Placeholder 2"/>
          <p:cNvSpPr>
            <a:spLocks noGrp="1"/>
          </p:cNvSpPr>
          <p:nvPr>
            <p:ph idx="1"/>
          </p:nvPr>
        </p:nvSpPr>
        <p:spPr>
          <a:xfrm>
            <a:off x="838200" y="1447800"/>
            <a:ext cx="10515600" cy="4351338"/>
          </a:xfrm>
        </p:spPr>
        <p:txBody>
          <a:bodyPr/>
          <a:lstStyle/>
          <a:p>
            <a:pPr eaLnBrk="1" hangingPunct="1"/>
            <a:r>
              <a:rPr lang="en-US" sz="3200" u="sng" smtClean="0"/>
              <a:t>Social Darwinism and racism</a:t>
            </a:r>
            <a:r>
              <a:rPr lang="en-US" sz="3200" smtClean="0"/>
              <a:t>:</a:t>
            </a:r>
          </a:p>
          <a:p>
            <a:pPr eaLnBrk="1" hangingPunct="1"/>
            <a:r>
              <a:rPr lang="en-US" sz="3200" smtClean="0"/>
              <a:t>Some Europeans believed in Darwin's idea that </a:t>
            </a:r>
            <a:r>
              <a:rPr lang="en-US" sz="3200" b="1" smtClean="0"/>
              <a:t>the fittest will survive</a:t>
            </a:r>
            <a:r>
              <a:rPr lang="en-US" sz="3200" smtClean="0"/>
              <a:t>, and that race was a determinant of one's traits and capabilities.</a:t>
            </a:r>
          </a:p>
          <a:p>
            <a:pPr lvl="1" eaLnBrk="1" hangingPunct="1"/>
            <a:r>
              <a:rPr lang="en-US" smtClean="0"/>
              <a:t>Led to the idea that certain races were superior and inferior. </a:t>
            </a:r>
          </a:p>
          <a:p>
            <a:pPr lvl="1" eaLnBrk="1" hangingPunct="1"/>
            <a:r>
              <a:rPr lang="en-US" smtClean="0"/>
              <a:t>https://www.youtube.com/watch?v=5W4rABjLSU4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8"/>
          <p:cNvSpPr>
            <a:spLocks noGrp="1"/>
          </p:cNvSpPr>
          <p:nvPr>
            <p:ph type="title"/>
          </p:nvPr>
        </p:nvSpPr>
        <p:spPr/>
        <p:txBody>
          <a:bodyPr/>
          <a:lstStyle/>
          <a:p>
            <a:endParaRPr lang="en-US" smtClean="0"/>
          </a:p>
        </p:txBody>
      </p:sp>
      <p:pic>
        <p:nvPicPr>
          <p:cNvPr id="18434" name="Picture 11" descr="factory workers laid off"/>
          <p:cNvPicPr>
            <a:picLocks noGrp="1" noChangeAspect="1" noChangeArrowheads="1"/>
          </p:cNvPicPr>
          <p:nvPr>
            <p:ph sz="half" idx="1"/>
          </p:nvPr>
        </p:nvPicPr>
        <p:blipFill>
          <a:blip r:embed="rId2"/>
          <a:srcRect/>
          <a:stretch>
            <a:fillRect/>
          </a:stretch>
        </p:blipFill>
        <p:spPr>
          <a:xfrm>
            <a:off x="0" y="1690688"/>
            <a:ext cx="5791200" cy="4078287"/>
          </a:xfrm>
        </p:spPr>
      </p:pic>
      <p:pic>
        <p:nvPicPr>
          <p:cNvPr id="18435" name="Picture 12" descr="african village"/>
          <p:cNvPicPr>
            <a:picLocks noGrp="1" noChangeAspect="1" noChangeArrowheads="1"/>
          </p:cNvPicPr>
          <p:nvPr>
            <p:ph sz="half" idx="2"/>
          </p:nvPr>
        </p:nvPicPr>
        <p:blipFill>
          <a:blip r:embed="rId3"/>
          <a:srcRect/>
          <a:stretch>
            <a:fillRect/>
          </a:stretch>
        </p:blipFill>
        <p:spPr>
          <a:xfrm>
            <a:off x="5943600" y="1838325"/>
            <a:ext cx="6248400" cy="369411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r>
              <a:rPr lang="en-US" sz="3600" smtClean="0"/>
              <a:t>B. What were the motivations for new imperialism?</a:t>
            </a:r>
            <a:br>
              <a:rPr lang="en-US" sz="3600" smtClean="0"/>
            </a:br>
            <a:r>
              <a:rPr lang="en-US" sz="3600" smtClean="0"/>
              <a:t>(why did Europeans think they had a right to do this?)</a:t>
            </a:r>
          </a:p>
        </p:txBody>
      </p:sp>
      <p:sp>
        <p:nvSpPr>
          <p:cNvPr id="19458" name="Rectangle 3"/>
          <p:cNvSpPr>
            <a:spLocks noGrp="1"/>
          </p:cNvSpPr>
          <p:nvPr>
            <p:ph type="body" idx="1"/>
          </p:nvPr>
        </p:nvSpPr>
        <p:spPr/>
        <p:txBody>
          <a:bodyPr/>
          <a:lstStyle/>
          <a:p>
            <a:pPr marL="577850" indent="-577850" eaLnBrk="1" hangingPunct="1"/>
            <a:r>
              <a:rPr lang="en-US" sz="3200" u="sng" smtClean="0"/>
              <a:t>"White Man's Burden"</a:t>
            </a:r>
            <a:r>
              <a:rPr lang="en-US" sz="3200" smtClean="0"/>
              <a:t> (Rudyard Kipling) – idea that Europeans had a moral obligation to transform overseas territories the following three ways:</a:t>
            </a:r>
          </a:p>
          <a:p>
            <a:pPr marL="952500" lvl="1" indent="-495300" eaLnBrk="1" hangingPunct="1">
              <a:buFont typeface="Arial" charset="0"/>
              <a:buAutoNum type="arabicPeriod"/>
            </a:pPr>
            <a:r>
              <a:rPr lang="en-US" smtClean="0"/>
              <a:t>Introduce and convert to Christianity</a:t>
            </a:r>
          </a:p>
          <a:p>
            <a:pPr marL="952500" lvl="1" indent="-495300" eaLnBrk="1" hangingPunct="1">
              <a:buFont typeface="Arial" charset="0"/>
              <a:buAutoNum type="arabicPeriod" startAt="2"/>
            </a:pPr>
            <a:r>
              <a:rPr lang="en-US" smtClean="0"/>
              <a:t>Introduce democracy</a:t>
            </a:r>
          </a:p>
          <a:p>
            <a:pPr marL="952500" lvl="1" indent="-495300" eaLnBrk="1" hangingPunct="1">
              <a:buFont typeface="Arial" charset="0"/>
              <a:buAutoNum type="arabicPeriod" startAt="3"/>
            </a:pPr>
            <a:r>
              <a:rPr lang="en-US" smtClean="0"/>
              <a:t>Introduce capitalism and free markets</a:t>
            </a:r>
          </a:p>
          <a:p>
            <a:pPr marL="577850" indent="-577850">
              <a:buFont typeface="Arial" charset="0"/>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r>
              <a:rPr lang="en-US" smtClean="0"/>
              <a:t>Assessment</a:t>
            </a:r>
          </a:p>
        </p:txBody>
      </p:sp>
      <p:sp>
        <p:nvSpPr>
          <p:cNvPr id="20482" name="Rectangle 3"/>
          <p:cNvSpPr>
            <a:spLocks noGrp="1"/>
          </p:cNvSpPr>
          <p:nvPr>
            <p:ph type="body" idx="1"/>
          </p:nvPr>
        </p:nvSpPr>
        <p:spPr/>
        <p:txBody>
          <a:bodyPr/>
          <a:lstStyle/>
          <a:p>
            <a:pPr marL="533400" indent="-533400">
              <a:buFont typeface="Arial" charset="0"/>
              <a:buAutoNum type="arabicPeriod"/>
            </a:pPr>
            <a:r>
              <a:rPr lang="en-US" smtClean="0"/>
              <a:t>Define imperialism.</a:t>
            </a:r>
          </a:p>
          <a:p>
            <a:pPr marL="533400" indent="-533400">
              <a:buFont typeface="Arial" charset="0"/>
              <a:buAutoNum type="arabicPeriod"/>
            </a:pPr>
            <a:r>
              <a:rPr lang="en-US" smtClean="0"/>
              <a:t>Which regions of the world did Europeans imperialize (list 3)?</a:t>
            </a:r>
          </a:p>
          <a:p>
            <a:pPr marL="533400" indent="-533400">
              <a:buFont typeface="Arial" charset="0"/>
              <a:buAutoNum type="arabicPeriod"/>
            </a:pPr>
            <a:r>
              <a:rPr lang="en-US" smtClean="0"/>
              <a:t>List 3 reasons Europeans imperialized. </a:t>
            </a:r>
          </a:p>
          <a:p>
            <a:pPr marL="533400" indent="-533400">
              <a:buFont typeface="Arial" charset="0"/>
              <a:buAutoNum type="arabicPeriod"/>
            </a:pPr>
            <a:r>
              <a:rPr lang="en-US" smtClean="0"/>
              <a:t>Describe the idea of Social Darwinism. </a:t>
            </a:r>
          </a:p>
          <a:p>
            <a:pPr marL="533400" indent="-533400">
              <a:buFont typeface="Arial" charset="0"/>
              <a:buAutoNum type="arabicPeriod"/>
            </a:pPr>
            <a:r>
              <a:rPr lang="en-US" smtClean="0"/>
              <a:t>How did Kipling’s “White Man’s Burden” relate to Imperialism?</a:t>
            </a:r>
          </a:p>
          <a:p>
            <a:pPr marL="533400" indent="-533400">
              <a:buFont typeface="Arial" charset="0"/>
              <a:buNone/>
            </a:pPr>
            <a:endParaRPr lang="en-US" smtClean="0"/>
          </a:p>
          <a:p>
            <a:pPr marL="533400" indent="-533400">
              <a:buFont typeface="Arial" charset="0"/>
              <a:buNone/>
            </a:pPr>
            <a:r>
              <a:rPr lang="en-US" smtClean="0"/>
              <a:t>For later….</a:t>
            </a:r>
          </a:p>
          <a:p>
            <a:pPr marL="533400" indent="-533400">
              <a:buFont typeface="Arial" charset="0"/>
              <a:buAutoNum type="arabicPeriod" startAt="6"/>
            </a:pPr>
            <a:r>
              <a:rPr lang="en-US" smtClean="0"/>
              <a:t>Does imperialism still exist today? Defend your position. </a:t>
            </a:r>
          </a:p>
          <a:p>
            <a:pPr marL="533400" indent="-533400">
              <a:buFont typeface="Arial" charset="0"/>
              <a:buAutoNum type="arabicPeriod" startAt="6"/>
            </a:pPr>
            <a:endParaRPr lang="en-US" smtClean="0"/>
          </a:p>
          <a:p>
            <a:pPr marL="533400" indent="-533400">
              <a:buFont typeface="Arial" charset="0"/>
              <a:buNone/>
            </a:pPr>
            <a:endParaRPr lang="en-US" smtClean="0"/>
          </a:p>
          <a:p>
            <a:pPr marL="533400" indent="-533400">
              <a:buFont typeface="Arial" charset="0"/>
              <a:buAutoNum type="arabicPeriod" startAt="6"/>
            </a:pPr>
            <a:endParaRPr lang="en-US" smtClean="0"/>
          </a:p>
          <a:p>
            <a:pPr marL="533400" indent="-533400">
              <a:buFont typeface="Arial" charset="0"/>
              <a:buAutoNum type="arabicPeriod" startAt="6"/>
            </a:pPr>
            <a:endParaRPr lang="en-US" smtClean="0"/>
          </a:p>
          <a:p>
            <a:pPr marL="533400" indent="-533400">
              <a:buFont typeface="Arial" charset="0"/>
              <a:buAutoNum type="arabicPeriod" startAt="6"/>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r>
              <a:rPr lang="en-US" sz="3200" smtClean="0"/>
              <a:t>D. Why did European countries compete for colonies in Africa?</a:t>
            </a:r>
            <a:br>
              <a:rPr lang="en-US" sz="3200" smtClean="0"/>
            </a:br>
            <a:endParaRPr lang="en-US" sz="3200" smtClean="0"/>
          </a:p>
        </p:txBody>
      </p:sp>
      <p:sp>
        <p:nvSpPr>
          <p:cNvPr id="21506" name="Rectangle 3"/>
          <p:cNvSpPr>
            <a:spLocks noGrp="1"/>
          </p:cNvSpPr>
          <p:nvPr>
            <p:ph type="body" idx="1"/>
          </p:nvPr>
        </p:nvSpPr>
        <p:spPr>
          <a:xfrm>
            <a:off x="457200" y="1524000"/>
            <a:ext cx="10896600" cy="5334000"/>
          </a:xfrm>
        </p:spPr>
        <p:txBody>
          <a:bodyPr/>
          <a:lstStyle/>
          <a:p>
            <a:r>
              <a:rPr lang="en-US" sz="3200" smtClean="0"/>
              <a:t>By 1864, raw materials such as peanuts, timber, hides, and palm oil had enticed Great Britain, France, and Germany to annex parts of </a:t>
            </a:r>
            <a:r>
              <a:rPr lang="en-US" sz="3200" u="sng" smtClean="0"/>
              <a:t>West Africa</a:t>
            </a:r>
            <a:r>
              <a:rPr lang="en-US" sz="3200" smtClean="0"/>
              <a:t>. </a:t>
            </a:r>
          </a:p>
          <a:p>
            <a:r>
              <a:rPr lang="en-US" sz="3200" smtClean="0"/>
              <a:t>In </a:t>
            </a:r>
            <a:r>
              <a:rPr lang="en-US" sz="3200" u="sng" smtClean="0"/>
              <a:t>Northern Africa</a:t>
            </a:r>
            <a:r>
              <a:rPr lang="en-US" sz="3200" smtClean="0"/>
              <a:t>, specifically Egypt, the Nile River Valley was a sought after commodity. </a:t>
            </a:r>
          </a:p>
          <a:p>
            <a:endParaRPr lang="en-US" sz="32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HDOfficeLightV0</Template>
  <TotalTime>5923</TotalTime>
  <Words>1357</Words>
  <Application>Microsoft Macintosh PowerPoint</Application>
  <PresentationFormat>Custom</PresentationFormat>
  <Paragraphs>116</Paragraphs>
  <Slides>29</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29</vt:i4>
      </vt:variant>
    </vt:vector>
  </HeadingPairs>
  <TitlesOfParts>
    <vt:vector size="33" baseType="lpstr">
      <vt:lpstr>Arial</vt:lpstr>
      <vt:lpstr>Calibri Light</vt:lpstr>
      <vt:lpstr>Calibri</vt:lpstr>
      <vt:lpstr>Office Theme</vt:lpstr>
      <vt:lpstr>Imperialism</vt:lpstr>
      <vt:lpstr>18th and 19th century human zoos</vt:lpstr>
      <vt:lpstr>A. Define Imperialism</vt:lpstr>
      <vt:lpstr>B. What were the motivations for the new imperialism?</vt:lpstr>
      <vt:lpstr>B. What were the motivations for new imperialism? (why did Europeans think they had a right to do this?)</vt:lpstr>
      <vt:lpstr>Slide 6</vt:lpstr>
      <vt:lpstr>B. What were the motivations for new imperialism? (why did Europeans think they had a right to do this?)</vt:lpstr>
      <vt:lpstr>Assessment</vt:lpstr>
      <vt:lpstr>D. Why did European countries compete for colonies in Africa? </vt:lpstr>
      <vt:lpstr>Suez Canal</vt:lpstr>
      <vt:lpstr>Slide 11</vt:lpstr>
      <vt:lpstr>Bell Work  </vt:lpstr>
      <vt:lpstr>Imperialism of Africa</vt:lpstr>
      <vt:lpstr>Slide 14</vt:lpstr>
      <vt:lpstr>Scramble for Africa</vt:lpstr>
      <vt:lpstr>D. Why did European countries compete for colonies in Africa? </vt:lpstr>
      <vt:lpstr>D. Why did European countries compete for colonies in Africa?</vt:lpstr>
      <vt:lpstr>Group Activity</vt:lpstr>
      <vt:lpstr>Assessment</vt:lpstr>
      <vt:lpstr>Ethiopia and Liberia</vt:lpstr>
      <vt:lpstr>Slide 21</vt:lpstr>
      <vt:lpstr>Assessment</vt:lpstr>
      <vt:lpstr>C. What led to Western dominance in Southeast Asia?</vt:lpstr>
      <vt:lpstr>Slide 24</vt:lpstr>
      <vt:lpstr>C. What led to Western dominance of Southeast Asia?</vt:lpstr>
      <vt:lpstr>Slide 26</vt:lpstr>
      <vt:lpstr>Imperialism in Southeast Asia (cont.)</vt:lpstr>
      <vt:lpstr>D. Describe American imperialism in the Philippines and the Philippine-American War led by Emilio Aguinaldo.</vt:lpstr>
      <vt:lpstr>D. Describe American imperialism in the Philippines and the Philippine-American War led by Emilio Aguinaldo.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Eberlei</dc:creator>
  <cp:lastModifiedBy>eberleir</cp:lastModifiedBy>
  <cp:revision>74</cp:revision>
  <dcterms:created xsi:type="dcterms:W3CDTF">2014-12-02T17:10:02Z</dcterms:created>
  <dcterms:modified xsi:type="dcterms:W3CDTF">2015-11-12T14:41:15Z</dcterms:modified>
</cp:coreProperties>
</file>