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62" r:id="rId3"/>
    <p:sldId id="257" r:id="rId4"/>
    <p:sldId id="258" r:id="rId5"/>
    <p:sldId id="259" r:id="rId6"/>
    <p:sldId id="260" r:id="rId7"/>
    <p:sldId id="261" r:id="rId8"/>
    <p:sldId id="265" r:id="rId9"/>
    <p:sldId id="263" r:id="rId10"/>
    <p:sldId id="264" r:id="rId11"/>
    <p:sldId id="266" r:id="rId12"/>
    <p:sldId id="267" r:id="rId13"/>
    <p:sldId id="268" r:id="rId14"/>
    <p:sldId id="269" r:id="rId15"/>
    <p:sldId id="270" r:id="rId16"/>
    <p:sldId id="271" r:id="rId17"/>
    <p:sldId id="274" r:id="rId18"/>
    <p:sldId id="273" r:id="rId19"/>
    <p:sldId id="272" r:id="rId20"/>
    <p:sldId id="275" r:id="rId21"/>
    <p:sldId id="276" r:id="rId22"/>
    <p:sldId id="277" r:id="rId23"/>
    <p:sldId id="278" r:id="rId24"/>
    <p:sldId id="280" r:id="rId25"/>
    <p:sldId id="281" r:id="rId26"/>
    <p:sldId id="282" r:id="rId27"/>
    <p:sldId id="279" r:id="rId28"/>
    <p:sldId id="283" r:id="rId29"/>
    <p:sldId id="284" r:id="rId30"/>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88" d="100"/>
          <a:sy n="88" d="100"/>
        </p:scale>
        <p:origin x="-120" y="-28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2492" tIns="46246" rIns="92492" bIns="46246" rtlCol="0"/>
          <a:lstStyle>
            <a:lvl1pPr algn="r" fontAlgn="auto">
              <a:spcBef>
                <a:spcPts val="0"/>
              </a:spcBef>
              <a:spcAft>
                <a:spcPts val="0"/>
              </a:spcAft>
              <a:defRPr sz="1200">
                <a:latin typeface="+mn-lt"/>
                <a:cs typeface="+mn-cs"/>
              </a:defRPr>
            </a:lvl1pPr>
          </a:lstStyle>
          <a:p>
            <a:pPr>
              <a:defRPr/>
            </a:pPr>
            <a:fld id="{32A7A3B4-81E3-48E2-9CE0-D965DADDC018}" type="datetimeFigureOut">
              <a:rPr lang="en-US"/>
              <a:pPr>
                <a:defRPr/>
              </a:pPr>
              <a:t>4/8/2015</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2492" tIns="46246" rIns="92492" bIns="46246" rtlCol="0" anchor="b"/>
          <a:lstStyle>
            <a:lvl1pPr algn="r" fontAlgn="auto">
              <a:spcBef>
                <a:spcPts val="0"/>
              </a:spcBef>
              <a:spcAft>
                <a:spcPts val="0"/>
              </a:spcAft>
              <a:defRPr sz="1200">
                <a:latin typeface="+mn-lt"/>
                <a:cs typeface="+mn-cs"/>
              </a:defRPr>
            </a:lvl1pPr>
          </a:lstStyle>
          <a:p>
            <a:pPr>
              <a:defRPr/>
            </a:pPr>
            <a:fld id="{28EFFCE2-C46A-45B3-976A-3470484A93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562F3FF-C4A4-491A-B3EF-8EFA4AB9BDB3}" type="datetimeFigureOut">
              <a:rPr lang="en-US"/>
              <a:pPr>
                <a:defRPr/>
              </a:pPr>
              <a:t>4/8/2015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3BE074-5F47-46F1-AFEA-77547CDDA3A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54B972-3EE7-4E9A-A173-0F203A333678}" type="datetimeFigureOut">
              <a:rPr lang="en-US"/>
              <a:pPr>
                <a:defRPr/>
              </a:pPr>
              <a:t>4/8/2015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68CCC1-92FA-4833-AD50-8D0842E8B9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09BFBC-A8D0-4343-B50C-563A84579A69}" type="datetimeFigureOut">
              <a:rPr lang="en-US"/>
              <a:pPr>
                <a:defRPr/>
              </a:pPr>
              <a:t>4/8/2015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E7E534-F9BA-443A-84B3-A6C30954E7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D64B03-287A-49D8-93BF-AEEDAB9F41B4}" type="datetimeFigureOut">
              <a:rPr lang="en-US"/>
              <a:pPr>
                <a:defRPr/>
              </a:pPr>
              <a:t>4/8/2015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E0C7BF-138A-4E31-A567-591E95C8F8E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771278-1C4B-464F-9648-B72320E4C084}" type="datetimeFigureOut">
              <a:rPr lang="en-US"/>
              <a:pPr>
                <a:defRPr/>
              </a:pPr>
              <a:t>4/8/2015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324A48-7D36-4E54-B255-F171B0AAF5C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841E463-E573-4734-996F-B2B4FE193940}" type="datetimeFigureOut">
              <a:rPr lang="en-US"/>
              <a:pPr>
                <a:defRPr/>
              </a:pPr>
              <a:t>4/8/2015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76AA74-E757-4D63-9A0B-B1C9F72B796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06F2308-6787-4A4F-824A-8E4FCE2C53B2}" type="datetimeFigureOut">
              <a:rPr lang="en-US"/>
              <a:pPr>
                <a:defRPr/>
              </a:pPr>
              <a:t>4/8/2015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B85B4B5-EEC7-475D-85E5-094F7974847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0504818-30B0-4B9F-8920-7D1DADBD8A0A}" type="datetimeFigureOut">
              <a:rPr lang="en-US"/>
              <a:pPr>
                <a:defRPr/>
              </a:pPr>
              <a:t>4/8/2015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D9AFD46-B8CF-41A3-90F6-B2447340DCB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AE1D3BA-E090-4E14-99B3-9CD1218A2B79}" type="datetimeFigureOut">
              <a:rPr lang="en-US"/>
              <a:pPr>
                <a:defRPr/>
              </a:pPr>
              <a:t>4/8/2015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DE3E2C8-CF19-452F-AD18-B0A88449457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23EBE7-278C-43E4-8E94-0927A98C329B}" type="datetimeFigureOut">
              <a:rPr lang="en-US"/>
              <a:pPr>
                <a:defRPr/>
              </a:pPr>
              <a:t>4/8/2015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000E10-CD90-48BB-92D9-358EBC435CD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4534C8-33CD-4A13-9BE2-322BDE5F66B8}" type="datetimeFigureOut">
              <a:rPr lang="en-US"/>
              <a:pPr>
                <a:defRPr/>
              </a:pPr>
              <a:t>4/8/2015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0F3A15-E56A-471B-A5BC-78D0618F31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CE9FA76-8A0F-4976-9A2E-97FA22D299A8}" type="datetimeFigureOut">
              <a:rPr lang="en-US"/>
              <a:pPr>
                <a:defRPr/>
              </a:pPr>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6CFE115-82D0-4A53-8675-F0600AC50F5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524000" y="414338"/>
            <a:ext cx="9144000" cy="3014662"/>
          </a:xfrm>
        </p:spPr>
        <p:txBody>
          <a:bodyPr/>
          <a:lstStyle/>
          <a:p>
            <a:pPr eaLnBrk="1" hangingPunct="1"/>
            <a:r>
              <a:rPr lang="en-US" sz="5400" smtClean="0"/>
              <a:t>Pacific Theater</a:t>
            </a:r>
            <a:r>
              <a:rPr lang="en-US" sz="2000" smtClean="0"/>
              <a:t/>
            </a:r>
            <a:br>
              <a:rPr lang="en-US" sz="2000" smtClean="0"/>
            </a:br>
            <a:r>
              <a:rPr lang="en-US" sz="2000" smtClean="0"/>
              <a:t>W.47 Identify and locate the Allied and Axis powers and explain the major battles of the Pacific and European theaters of war including the blitzkrieg, Dunkirk, Battle of Britain, Stalingrad, Normandy, </a:t>
            </a:r>
            <a:r>
              <a:rPr lang="en-US" sz="2000" b="1" smtClean="0"/>
              <a:t>Midway, </a:t>
            </a:r>
            <a:r>
              <a:rPr lang="en-US" sz="2000" smtClean="0"/>
              <a:t>Battle of the Bulge</a:t>
            </a:r>
            <a:r>
              <a:rPr lang="en-US" sz="2000" b="1" smtClean="0"/>
              <a:t>, Iwo Jima, and island hopping</a:t>
            </a:r>
            <a:r>
              <a:rPr lang="en-US" sz="2000" smtClean="0"/>
              <a:t>. </a:t>
            </a:r>
            <a:br>
              <a:rPr lang="en-US" sz="2000" smtClean="0"/>
            </a:br>
            <a:r>
              <a:rPr lang="en-US" sz="2000" smtClean="0"/>
              <a:t/>
            </a:r>
            <a:br>
              <a:rPr lang="en-US" sz="2000" smtClean="0"/>
            </a:br>
            <a:r>
              <a:rPr lang="en-US" sz="2000" b="1" smtClean="0"/>
              <a:t>W.51 Analyze the decision to use nuclear weapons to end World War II. </a:t>
            </a:r>
            <a:br>
              <a:rPr lang="en-US" sz="2000" b="1" smtClean="0"/>
            </a:br>
            <a:endParaRPr lang="en-US" sz="2000" smtClean="0"/>
          </a:p>
        </p:txBody>
      </p:sp>
      <p:sp>
        <p:nvSpPr>
          <p:cNvPr id="14338" name="Subtitle 2"/>
          <p:cNvSpPr>
            <a:spLocks noGrp="1"/>
          </p:cNvSpPr>
          <p:nvPr>
            <p:ph type="subTitle" idx="1"/>
          </p:nvPr>
        </p:nvSpPr>
        <p:spPr>
          <a:xfrm>
            <a:off x="1524000" y="3722688"/>
            <a:ext cx="9144000" cy="2339975"/>
          </a:xfrm>
        </p:spPr>
        <p:txBody>
          <a:bodyPr/>
          <a:lstStyle/>
          <a:p>
            <a:pPr marL="457200" indent="-457200" eaLnBrk="1" hangingPunct="1">
              <a:buFont typeface="Arial" charset="0"/>
              <a:buAutoNum type="alphaUcPeriod"/>
            </a:pPr>
            <a:r>
              <a:rPr lang="en-US" smtClean="0"/>
              <a:t>Identify the Battle of Midway and island hopping, and describe how they served as turning points in the Pacific.</a:t>
            </a:r>
          </a:p>
          <a:p>
            <a:pPr marL="457200" indent="-457200" eaLnBrk="1" hangingPunct="1">
              <a:buFont typeface="Arial" charset="0"/>
              <a:buAutoNum type="alphaUcPeriod"/>
            </a:pPr>
            <a:r>
              <a:rPr lang="en-US" smtClean="0"/>
              <a:t>Identify Iwo Jima and explain its significance. </a:t>
            </a:r>
          </a:p>
          <a:p>
            <a:pPr marL="457200" indent="-457200" eaLnBrk="1" hangingPunct="1">
              <a:buFont typeface="Arial" charset="0"/>
              <a:buAutoNum type="alphaUcPeriod"/>
            </a:pPr>
            <a:r>
              <a:rPr lang="en-US" smtClean="0"/>
              <a:t>Analyze the decision to use nuclear weapons to end WWII.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B. Identify Iwo Jima and explain its significance. </a:t>
            </a:r>
            <a:br>
              <a:rPr lang="en-US" dirty="0" smtClean="0"/>
            </a:br>
            <a:endParaRPr lang="en-US" dirty="0"/>
          </a:p>
        </p:txBody>
      </p:sp>
      <p:sp>
        <p:nvSpPr>
          <p:cNvPr id="23554" name="Content Placeholder 2"/>
          <p:cNvSpPr>
            <a:spLocks noGrp="1"/>
          </p:cNvSpPr>
          <p:nvPr>
            <p:ph idx="1"/>
          </p:nvPr>
        </p:nvSpPr>
        <p:spPr>
          <a:xfrm>
            <a:off x="587375" y="1414463"/>
            <a:ext cx="10952163" cy="4762500"/>
          </a:xfrm>
        </p:spPr>
        <p:txBody>
          <a:bodyPr/>
          <a:lstStyle/>
          <a:p>
            <a:pPr eaLnBrk="1" hangingPunct="1"/>
            <a:r>
              <a:rPr lang="en-US" smtClean="0"/>
              <a:t>By the start of 1945, the Allied island hopping campaign was drawing to an end. </a:t>
            </a:r>
          </a:p>
          <a:p>
            <a:pPr eaLnBrk="1" hangingPunct="1"/>
            <a:r>
              <a:rPr lang="en-US" smtClean="0"/>
              <a:t>The capture of the islands of </a:t>
            </a:r>
            <a:r>
              <a:rPr lang="en-US" b="1" smtClean="0"/>
              <a:t>Iwo Jima </a:t>
            </a:r>
            <a:r>
              <a:rPr lang="en-US" smtClean="0"/>
              <a:t>and Okinawa placed the allies on the southern doorstep of Japan. </a:t>
            </a:r>
          </a:p>
          <a:p>
            <a:pPr eaLnBrk="1" hangingPunct="1"/>
            <a:r>
              <a:rPr lang="en-US" smtClean="0"/>
              <a:t>Of the 22,000 Japanese soldiers on the island, it is estimated that only 3,000 survived. </a:t>
            </a:r>
          </a:p>
          <a:p>
            <a:pPr eaLnBrk="1" hangingPunct="1"/>
            <a:r>
              <a:rPr lang="en-US" smtClean="0"/>
              <a:t>Iwo Jima has three airstrips that were to be used in the attack against the Japanese mainland. </a:t>
            </a:r>
          </a:p>
          <a:p>
            <a:pPr eaLnBrk="1" hangingPunct="1"/>
            <a:r>
              <a:rPr lang="en-US" smtClean="0"/>
              <a:t>The losses on the American side were also tremendous. </a:t>
            </a:r>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600" dirty="0" smtClean="0"/>
              <a:t>C. Analyze the decision to use nuclear weapons to end WWII. </a:t>
            </a:r>
            <a:r>
              <a:rPr lang="en-US" dirty="0" smtClean="0"/>
              <a:t/>
            </a:r>
            <a:br>
              <a:rPr lang="en-US" dirty="0" smtClean="0"/>
            </a:br>
            <a:endParaRPr lang="en-US" dirty="0"/>
          </a:p>
        </p:txBody>
      </p:sp>
      <p:sp>
        <p:nvSpPr>
          <p:cNvPr id="24578" name="Content Placeholder 2"/>
          <p:cNvSpPr>
            <a:spLocks noGrp="1"/>
          </p:cNvSpPr>
          <p:nvPr>
            <p:ph idx="1"/>
          </p:nvPr>
        </p:nvSpPr>
        <p:spPr>
          <a:xfrm>
            <a:off x="511175" y="1292225"/>
            <a:ext cx="11190288" cy="4351338"/>
          </a:xfrm>
        </p:spPr>
        <p:txBody>
          <a:bodyPr/>
          <a:lstStyle/>
          <a:p>
            <a:pPr eaLnBrk="1" hangingPunct="1"/>
            <a:r>
              <a:rPr lang="en-US" smtClean="0"/>
              <a:t>Background:</a:t>
            </a:r>
          </a:p>
          <a:p>
            <a:pPr eaLnBrk="1" hangingPunct="1"/>
            <a:r>
              <a:rPr lang="en-US" smtClean="0"/>
              <a:t>Harry Truman becomes president in April, after the death of Roosevelt. </a:t>
            </a:r>
          </a:p>
          <a:p>
            <a:pPr eaLnBrk="1" hangingPunct="1"/>
            <a:r>
              <a:rPr lang="en-US" smtClean="0"/>
              <a:t>Truman and his advisors were concerned with the extent of American casualties if they were to invade Japan and thought the Japanese would not be willing to surrender.</a:t>
            </a:r>
          </a:p>
          <a:p>
            <a:pPr lvl="1" eaLnBrk="1" hangingPunct="1"/>
            <a:r>
              <a:rPr lang="en-US" smtClean="0"/>
              <a:t>Idea of bushido – way of the warrior (samurai), death was not ultimate end. </a:t>
            </a:r>
          </a:p>
          <a:p>
            <a:pPr lvl="1" eaLnBrk="1" hangingPunct="1"/>
            <a:r>
              <a:rPr lang="en-US" smtClean="0"/>
              <a:t>Japanese propaganda – English speaking demonic beasts</a:t>
            </a:r>
          </a:p>
          <a:p>
            <a:pPr eaLnBrk="1" hangingPunct="1"/>
            <a:r>
              <a:rPr lang="en-US" smtClean="0"/>
              <a:t>Secret </a:t>
            </a:r>
            <a:r>
              <a:rPr lang="en-US" b="1" smtClean="0"/>
              <a:t>Manhattan Project </a:t>
            </a:r>
            <a:r>
              <a:rPr lang="en-US" smtClean="0"/>
              <a:t>– creation of two atomic bombs – Enrico Fermi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endParaRPr lang="en-US" smtClean="0"/>
          </a:p>
        </p:txBody>
      </p:sp>
      <p:pic>
        <p:nvPicPr>
          <p:cNvPr id="25602" name="Content Placeholder 3"/>
          <p:cNvPicPr>
            <a:picLocks noGrp="1" noChangeAspect="1"/>
          </p:cNvPicPr>
          <p:nvPr>
            <p:ph idx="1"/>
          </p:nvPr>
        </p:nvPicPr>
        <p:blipFill>
          <a:blip r:embed="rId2"/>
          <a:srcRect/>
          <a:stretch>
            <a:fillRect/>
          </a:stretch>
        </p:blipFill>
        <p:spPr>
          <a:xfrm>
            <a:off x="838200" y="365125"/>
            <a:ext cx="4148138" cy="6116638"/>
          </a:xfrm>
        </p:spPr>
      </p:pic>
      <p:pic>
        <p:nvPicPr>
          <p:cNvPr id="25603" name="Picture 4"/>
          <p:cNvPicPr>
            <a:picLocks noChangeAspect="1"/>
          </p:cNvPicPr>
          <p:nvPr/>
        </p:nvPicPr>
        <p:blipFill>
          <a:blip r:embed="rId3"/>
          <a:srcRect/>
          <a:stretch>
            <a:fillRect/>
          </a:stretch>
        </p:blipFill>
        <p:spPr bwMode="auto">
          <a:xfrm>
            <a:off x="5800725" y="1130300"/>
            <a:ext cx="5476875" cy="429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381000" y="365125"/>
            <a:ext cx="11582400" cy="1325563"/>
          </a:xfrm>
        </p:spPr>
        <p:txBody>
          <a:bodyPr/>
          <a:lstStyle/>
          <a:p>
            <a:pPr eaLnBrk="1" hangingPunct="1"/>
            <a:r>
              <a:rPr lang="en-US" sz="3600" smtClean="0"/>
              <a:t>C. Analyze the decision to use nuclear weapons to end WWII. </a:t>
            </a:r>
            <a:br>
              <a:rPr lang="en-US" sz="3600" smtClean="0"/>
            </a:br>
            <a:endParaRPr lang="en-US" sz="3600" smtClean="0"/>
          </a:p>
        </p:txBody>
      </p:sp>
      <p:sp>
        <p:nvSpPr>
          <p:cNvPr id="26626" name="Content Placeholder 2"/>
          <p:cNvSpPr>
            <a:spLocks noGrp="1"/>
          </p:cNvSpPr>
          <p:nvPr>
            <p:ph idx="1"/>
          </p:nvPr>
        </p:nvSpPr>
        <p:spPr>
          <a:xfrm>
            <a:off x="827088" y="1444625"/>
            <a:ext cx="10515600" cy="4351338"/>
          </a:xfrm>
        </p:spPr>
        <p:txBody>
          <a:bodyPr/>
          <a:lstStyle/>
          <a:p>
            <a:pPr eaLnBrk="1" hangingPunct="1"/>
            <a:r>
              <a:rPr lang="en-US" smtClean="0"/>
              <a:t>August 6 - The first bomb was dropped on Hiroshima.</a:t>
            </a:r>
          </a:p>
          <a:p>
            <a:pPr lvl="1" eaLnBrk="1" hangingPunct="1"/>
            <a:r>
              <a:rPr lang="en-US" smtClean="0"/>
              <a:t>Of the cities 350,000 inhabitants, 190,000 died. </a:t>
            </a:r>
          </a:p>
          <a:p>
            <a:pPr eaLnBrk="1" hangingPunct="1"/>
            <a:r>
              <a:rPr lang="en-US" smtClean="0"/>
              <a:t>August 9 – The second bomb was dropped on Nagasaki and the U.S.S.R. sent 1.6 million troops to invade Manchuria. </a:t>
            </a:r>
          </a:p>
          <a:p>
            <a:pPr eaLnBrk="1" hangingPunct="1"/>
            <a:r>
              <a:rPr lang="en-US" smtClean="0"/>
              <a:t>The U.S. readied one more bomb to be dropped in August, three in September, and three more in October if needed. </a:t>
            </a:r>
          </a:p>
          <a:p>
            <a:pPr eaLnBrk="1" hangingPunct="1"/>
            <a:r>
              <a:rPr lang="en-US" smtClean="0"/>
              <a:t>The Japanese unconditionally surrendered on August 14. WWII was over. </a:t>
            </a:r>
          </a:p>
          <a:p>
            <a:pPr eaLnBrk="1" hangingPunct="1"/>
            <a:r>
              <a:rPr lang="en-US" smtClean="0"/>
              <a:t>As many as 60 million people died, 20 million of which were civilians.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C. Analyze the decision to use nuclear weapons to end WWII. </a:t>
            </a:r>
            <a:br>
              <a:rPr lang="en-US" dirty="0" smtClean="0"/>
            </a:br>
            <a:endParaRPr lang="en-US" dirty="0"/>
          </a:p>
        </p:txBody>
      </p:sp>
      <p:sp>
        <p:nvSpPr>
          <p:cNvPr id="27650" name="Content Placeholder 2"/>
          <p:cNvSpPr>
            <a:spLocks noGrp="1"/>
          </p:cNvSpPr>
          <p:nvPr>
            <p:ph idx="1"/>
          </p:nvPr>
        </p:nvSpPr>
        <p:spPr/>
        <p:txBody>
          <a:bodyPr/>
          <a:lstStyle/>
          <a:p>
            <a:pPr eaLnBrk="1" hangingPunct="1"/>
            <a:r>
              <a:rPr lang="en-US" smtClean="0"/>
              <a:t> "The fundamental issue that has divided scholars over a period of nearly four decades is whether the use of the bomb was necessary to achieve victory in the war in the Pacific on terms satisfactory to the United States.“ – J. Samuel Walker</a:t>
            </a:r>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mtClean="0"/>
              <a:t>Pro-Atomic Bombs</a:t>
            </a:r>
          </a:p>
        </p:txBody>
      </p:sp>
      <p:sp>
        <p:nvSpPr>
          <p:cNvPr id="28674" name="Content Placeholder 2"/>
          <p:cNvSpPr>
            <a:spLocks noGrp="1"/>
          </p:cNvSpPr>
          <p:nvPr>
            <p:ph idx="1"/>
          </p:nvPr>
        </p:nvSpPr>
        <p:spPr>
          <a:xfrm>
            <a:off x="587375" y="1825625"/>
            <a:ext cx="10918825" cy="4351338"/>
          </a:xfrm>
        </p:spPr>
        <p:txBody>
          <a:bodyPr/>
          <a:lstStyle/>
          <a:p>
            <a:pPr eaLnBrk="1" hangingPunct="1"/>
            <a:r>
              <a:rPr lang="en-US" smtClean="0"/>
              <a:t>Japanese slogan: “One hundred million will die for emperor and nation.”</a:t>
            </a:r>
          </a:p>
          <a:p>
            <a:pPr lvl="1" eaLnBrk="1" hangingPunct="1"/>
            <a:r>
              <a:rPr lang="en-US" smtClean="0"/>
              <a:t>Refusal to surrender</a:t>
            </a:r>
          </a:p>
          <a:p>
            <a:pPr eaLnBrk="1" hangingPunct="1"/>
            <a:r>
              <a:rPr lang="en-US" smtClean="0"/>
              <a:t>Churchill: “(the bombs) saved 1 million American lives and half that number of British lives”</a:t>
            </a:r>
          </a:p>
          <a:p>
            <a:pPr eaLnBrk="1" hangingPunct="1"/>
            <a:r>
              <a:rPr lang="en-US" smtClean="0"/>
              <a:t>Other strategies could have been used to force Japan into surrender, but those would have likely cost more Japanese lives.</a:t>
            </a:r>
          </a:p>
          <a:p>
            <a:pPr eaLnBrk="1" hangingPunct="1"/>
            <a:r>
              <a:rPr lang="en-US" smtClean="0"/>
              <a:t>August 1, 1944 Japanese order: execute all Allied POWs held in combat zones. </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838200" y="0"/>
            <a:ext cx="10515600" cy="1325563"/>
          </a:xfrm>
        </p:spPr>
        <p:txBody>
          <a:bodyPr/>
          <a:lstStyle/>
          <a:p>
            <a:pPr eaLnBrk="1" hangingPunct="1"/>
            <a:r>
              <a:rPr lang="en-US" smtClean="0"/>
              <a:t>Anti-Atomic Bombs</a:t>
            </a:r>
          </a:p>
        </p:txBody>
      </p:sp>
      <p:sp>
        <p:nvSpPr>
          <p:cNvPr id="3" name="Content Placeholder 2"/>
          <p:cNvSpPr>
            <a:spLocks noGrp="1"/>
          </p:cNvSpPr>
          <p:nvPr>
            <p:ph idx="1"/>
          </p:nvPr>
        </p:nvSpPr>
        <p:spPr>
          <a:xfrm>
            <a:off x="838200" y="1338263"/>
            <a:ext cx="10515600" cy="5127625"/>
          </a:xfrm>
        </p:spPr>
        <p:txBody>
          <a:bodyPr rtlCol="0">
            <a:normAutofit/>
          </a:bodyPr>
          <a:lstStyle/>
          <a:p>
            <a:pPr eaLnBrk="1" fontAlgn="auto" hangingPunct="1">
              <a:spcAft>
                <a:spcPts val="0"/>
              </a:spcAft>
              <a:buFont typeface="Arial" panose="020B0604020202020204" pitchFamily="34" charset="0"/>
              <a:buChar char="•"/>
              <a:defRPr/>
            </a:pPr>
            <a:r>
              <a:rPr lang="en-US" dirty="0" smtClean="0"/>
              <a:t>Atomic bombs are ethically immoral</a:t>
            </a:r>
          </a:p>
          <a:p>
            <a:pPr eaLnBrk="1" fontAlgn="auto" hangingPunct="1">
              <a:spcAft>
                <a:spcPts val="0"/>
              </a:spcAft>
              <a:buFont typeface="Arial" panose="020B0604020202020204" pitchFamily="34" charset="0"/>
              <a:buChar char="•"/>
              <a:defRPr/>
            </a:pPr>
            <a:r>
              <a:rPr lang="en-US" dirty="0" smtClean="0"/>
              <a:t>The bombings counted as war crimes against the innocent.</a:t>
            </a:r>
          </a:p>
          <a:p>
            <a:pPr eaLnBrk="1" fontAlgn="auto" hangingPunct="1">
              <a:spcAft>
                <a:spcPts val="0"/>
              </a:spcAft>
              <a:buFont typeface="Arial" panose="020B0604020202020204" pitchFamily="34" charset="0"/>
              <a:buChar char="•"/>
              <a:defRPr/>
            </a:pPr>
            <a:r>
              <a:rPr lang="en-US" dirty="0" smtClean="0"/>
              <a:t>The bombs involved racist motives against the Japanese. </a:t>
            </a:r>
          </a:p>
          <a:p>
            <a:pPr lvl="1" eaLnBrk="1" fontAlgn="auto" hangingPunct="1">
              <a:spcAft>
                <a:spcPts val="0"/>
              </a:spcAft>
              <a:buFont typeface="Arial" panose="020B0604020202020204" pitchFamily="34" charset="0"/>
              <a:buChar char="•"/>
              <a:defRPr/>
            </a:pPr>
            <a:r>
              <a:rPr lang="en-US" dirty="0" smtClean="0"/>
              <a:t>(13% of Americans supported the complete extermination of Japanese men, women, and children) </a:t>
            </a:r>
            <a:r>
              <a:rPr lang="en-US" sz="1000" dirty="0"/>
              <a:t>Arthur N. </a:t>
            </a:r>
            <a:r>
              <a:rPr lang="en-US" sz="1000" dirty="0" err="1" smtClean="0"/>
              <a:t>Feraru</a:t>
            </a:r>
            <a:r>
              <a:rPr lang="en-US" sz="1000" dirty="0" smtClean="0"/>
              <a:t>, </a:t>
            </a:r>
            <a:r>
              <a:rPr lang="en-US" sz="1000" i="1" dirty="0" smtClean="0"/>
              <a:t>Far </a:t>
            </a:r>
            <a:r>
              <a:rPr lang="en-US" sz="1000" i="1" dirty="0"/>
              <a:t>Eastern </a:t>
            </a:r>
            <a:r>
              <a:rPr lang="en-US" sz="1000" i="1" dirty="0" smtClean="0"/>
              <a:t>Survey</a:t>
            </a:r>
            <a:r>
              <a:rPr lang="en-US" sz="1000" dirty="0" smtClean="0"/>
              <a:t> Vol</a:t>
            </a:r>
            <a:r>
              <a:rPr lang="en-US" sz="1000" dirty="0"/>
              <a:t>. 19, No. 10 (May 17, 1950), pp. </a:t>
            </a:r>
            <a:r>
              <a:rPr lang="en-US" sz="1000" dirty="0" smtClean="0"/>
              <a:t>101-103</a:t>
            </a:r>
            <a:endParaRPr lang="en-US" dirty="0" smtClean="0"/>
          </a:p>
          <a:p>
            <a:pPr eaLnBrk="1" fontAlgn="auto" hangingPunct="1">
              <a:spcAft>
                <a:spcPts val="0"/>
              </a:spcAft>
              <a:buFont typeface="Arial" panose="020B0604020202020204" pitchFamily="34" charset="0"/>
              <a:buChar char="•"/>
              <a:defRPr/>
            </a:pPr>
            <a:r>
              <a:rPr lang="en-US" dirty="0" smtClean="0"/>
              <a:t>The U.S. was already using conventional bombs against Japanese strategic points, Germany had surrendered, Japan was being blockaded by the Allies, and the U.S.S.R. invaded August 9. Surrender would have came. </a:t>
            </a:r>
          </a:p>
          <a:p>
            <a:pPr eaLnBrk="1" fontAlgn="auto" hangingPunct="1">
              <a:spcAft>
                <a:spcPts val="0"/>
              </a:spcAft>
              <a:buFont typeface="Arial" panose="020B0604020202020204" pitchFamily="34" charset="0"/>
              <a:buChar char="•"/>
              <a:defRPr/>
            </a:pPr>
            <a:r>
              <a:rPr lang="en-US" dirty="0" smtClean="0"/>
              <a:t>Japanese textbooks: idea of atomic diplomacy. The U.S. used atomic bombs to intimidate the U.S.S.R. in the early stages of the Cold War. </a:t>
            </a:r>
          </a:p>
          <a:p>
            <a:pPr eaLnBrk="1" fontAlgn="auto" hangingPunct="1">
              <a:spcAft>
                <a:spcPts val="0"/>
              </a:spcAft>
              <a:buFont typeface="Arial" panose="020B0604020202020204" pitchFamily="34" charset="0"/>
              <a:buChar char="•"/>
              <a:defRPr/>
            </a:pPr>
            <a:endParaRPr lang="en-US" dirty="0" smtClean="0"/>
          </a:p>
          <a:p>
            <a:pPr marL="0" indent="0" eaLnBrk="1" fontAlgn="auto" hangingPunct="1">
              <a:spcAft>
                <a:spcPts val="0"/>
              </a:spcAft>
              <a:buFont typeface="Arial" panose="020B0604020202020204" pitchFamily="34" charset="0"/>
              <a:buNone/>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t>Assessment</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US" sz="3200" dirty="0" smtClean="0"/>
              <a:t>Write the body of a two point essay describing your views on the use of nuclear weapons against Japan. </a:t>
            </a:r>
          </a:p>
          <a:p>
            <a:pPr lvl="1" eaLnBrk="1" fontAlgn="auto" hangingPunct="1">
              <a:spcAft>
                <a:spcPts val="0"/>
              </a:spcAft>
              <a:buFont typeface="Arial" panose="020B0604020202020204" pitchFamily="34" charset="0"/>
              <a:buChar char="•"/>
              <a:defRPr/>
            </a:pPr>
            <a:r>
              <a:rPr lang="en-US" sz="2800" dirty="0" smtClean="0"/>
              <a:t>Give two reasons as to why the United States should or should not have used atomic bombs against Japan. </a:t>
            </a:r>
          </a:p>
          <a:p>
            <a:pPr lvl="1" eaLnBrk="1" fontAlgn="auto" hangingPunct="1">
              <a:spcAft>
                <a:spcPts val="0"/>
              </a:spcAft>
              <a:buFont typeface="Arial" panose="020B0604020202020204" pitchFamily="34" charset="0"/>
              <a:buChar char="•"/>
              <a:defRPr/>
            </a:pPr>
            <a:r>
              <a:rPr lang="en-US" sz="2800" dirty="0" smtClean="0"/>
              <a:t>Back up your argument with factual evidence. </a:t>
            </a:r>
          </a:p>
          <a:p>
            <a:pPr lvl="1" eaLnBrk="1" fontAlgn="auto" hangingPunct="1">
              <a:spcAft>
                <a:spcPts val="0"/>
              </a:spcAft>
              <a:buFont typeface="Arial" panose="020B0604020202020204" pitchFamily="34" charset="0"/>
              <a:buChar char="•"/>
              <a:defRPr/>
            </a:pPr>
            <a:r>
              <a:rPr lang="en-US" sz="2800" dirty="0" smtClean="0"/>
              <a:t>You will be graded on clarity and ability to coerce the reader, which means that you may need to explain why the counter-view is NOT a good idea. </a:t>
            </a:r>
          </a:p>
          <a:p>
            <a:pPr lvl="1" eaLnBrk="1" fontAlgn="auto" hangingPunct="1">
              <a:spcAft>
                <a:spcPts val="0"/>
              </a:spcAft>
              <a:buFont typeface="Arial" panose="020B0604020202020204" pitchFamily="34" charset="0"/>
              <a:buChar char="•"/>
              <a:defRPr/>
            </a:pPr>
            <a:r>
              <a:rPr lang="en-US" sz="2800" dirty="0" smtClean="0"/>
              <a:t>This same question will be included on your next test. </a:t>
            </a:r>
          </a:p>
          <a:p>
            <a:pPr marL="457200" lvl="1" indent="0" eaLnBrk="1" fontAlgn="auto" hangingPunct="1">
              <a:spcAft>
                <a:spcPts val="0"/>
              </a:spcAft>
              <a:buFont typeface="Arial" panose="020B0604020202020204" pitchFamily="34" charset="0"/>
              <a:buNone/>
              <a:defRPr/>
            </a:pP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The End of WWII</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US" sz="3600" dirty="0" smtClean="0"/>
              <a:t>W. 53: Evaluate </a:t>
            </a:r>
            <a:r>
              <a:rPr lang="en-US" sz="3600" dirty="0"/>
              <a:t>the goals, leadership, and postwar plans of the principal allied leaders: the Atlantic Conference, Yalta, and the Potsdam </a:t>
            </a:r>
            <a:r>
              <a:rPr lang="en-US" sz="3600" dirty="0" smtClean="0"/>
              <a:t>Conference. </a:t>
            </a:r>
            <a:r>
              <a:rPr lang="en-US" dirty="0" smtClean="0"/>
              <a:t>	</a:t>
            </a:r>
          </a:p>
          <a:p>
            <a:pPr lvl="1" eaLnBrk="1" fontAlgn="auto" hangingPunct="1">
              <a:spcAft>
                <a:spcPts val="0"/>
              </a:spcAft>
              <a:buFont typeface="Arial" panose="020B0604020202020204" pitchFamily="34" charset="0"/>
              <a:buChar char="•"/>
              <a:defRPr/>
            </a:pPr>
            <a:r>
              <a:rPr lang="en-US" sz="3200" b="1" dirty="0" smtClean="0"/>
              <a:t>D. What led to the Cold War?</a:t>
            </a:r>
          </a:p>
          <a:p>
            <a:pPr marL="1428750" lvl="2" indent="-514350" eaLnBrk="1" fontAlgn="auto" hangingPunct="1">
              <a:spcAft>
                <a:spcPts val="0"/>
              </a:spcAft>
              <a:buFont typeface="+mj-lt"/>
              <a:buAutoNum type="arabicPeriod"/>
              <a:defRPr/>
            </a:pPr>
            <a:r>
              <a:rPr lang="en-US" sz="2800" b="1" dirty="0" smtClean="0"/>
              <a:t>Atlantic Charter</a:t>
            </a:r>
          </a:p>
          <a:p>
            <a:pPr marL="1428750" lvl="2" indent="-514350" eaLnBrk="1" fontAlgn="auto" hangingPunct="1">
              <a:spcAft>
                <a:spcPts val="0"/>
              </a:spcAft>
              <a:buFont typeface="+mj-lt"/>
              <a:buAutoNum type="arabicPeriod"/>
              <a:defRPr/>
            </a:pPr>
            <a:r>
              <a:rPr lang="en-US" sz="2800" b="1" dirty="0" smtClean="0"/>
              <a:t>Yalta Conference</a:t>
            </a:r>
          </a:p>
          <a:p>
            <a:pPr marL="1428750" lvl="2" indent="-514350" eaLnBrk="1" fontAlgn="auto" hangingPunct="1">
              <a:spcAft>
                <a:spcPts val="0"/>
              </a:spcAft>
              <a:buFont typeface="+mj-lt"/>
              <a:buAutoNum type="arabicPeriod"/>
              <a:defRPr/>
            </a:pPr>
            <a:r>
              <a:rPr lang="en-US" sz="2800" b="1" dirty="0" smtClean="0"/>
              <a:t>Potsdam Conference</a:t>
            </a:r>
          </a:p>
          <a:p>
            <a:pPr marL="457200" lvl="1" indent="0" eaLnBrk="1" fontAlgn="auto" hangingPunct="1">
              <a:spcAft>
                <a:spcPts val="0"/>
              </a:spcAft>
              <a:buFont typeface="Arial" panose="020B0604020202020204" pitchFamily="34" charset="0"/>
              <a:buNone/>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t>D. What led to the Cold War?</a:t>
            </a:r>
          </a:p>
        </p:txBody>
      </p:sp>
      <p:sp>
        <p:nvSpPr>
          <p:cNvPr id="3" name="Content Placeholder 2"/>
          <p:cNvSpPr>
            <a:spLocks noGrp="1"/>
          </p:cNvSpPr>
          <p:nvPr>
            <p:ph idx="1"/>
          </p:nvPr>
        </p:nvSpPr>
        <p:spPr>
          <a:xfrm>
            <a:off x="838200" y="1535113"/>
            <a:ext cx="10515600" cy="4930775"/>
          </a:xfrm>
        </p:spPr>
        <p:txBody>
          <a:bodyPr rtlCol="0">
            <a:normAutofit/>
          </a:bodyPr>
          <a:lstStyle/>
          <a:p>
            <a:pPr eaLnBrk="1" fontAlgn="auto" hangingPunct="1">
              <a:spcAft>
                <a:spcPts val="0"/>
              </a:spcAft>
              <a:buFont typeface="Arial" panose="020B0604020202020204" pitchFamily="34" charset="0"/>
              <a:buChar char="•"/>
              <a:defRPr/>
            </a:pPr>
            <a:r>
              <a:rPr lang="en-US" dirty="0" smtClean="0"/>
              <a:t>Who are the major allied leaders at this time (</a:t>
            </a:r>
            <a:r>
              <a:rPr lang="en-US" b="1" u="sng" dirty="0" smtClean="0"/>
              <a:t>Big Three</a:t>
            </a:r>
            <a:r>
              <a:rPr lang="en-US" dirty="0" smtClean="0"/>
              <a:t>)?</a:t>
            </a:r>
          </a:p>
          <a:p>
            <a:pPr lvl="1" eaLnBrk="1" fontAlgn="auto" hangingPunct="1">
              <a:spcAft>
                <a:spcPts val="0"/>
              </a:spcAft>
              <a:buFont typeface="Arial" panose="020B0604020202020204" pitchFamily="34" charset="0"/>
              <a:buChar char="•"/>
              <a:defRPr/>
            </a:pPr>
            <a:r>
              <a:rPr lang="en-US" sz="2800" dirty="0" smtClean="0"/>
              <a:t>United States – </a:t>
            </a:r>
          </a:p>
          <a:p>
            <a:pPr lvl="1" eaLnBrk="1" fontAlgn="auto" hangingPunct="1">
              <a:spcAft>
                <a:spcPts val="0"/>
              </a:spcAft>
              <a:buFont typeface="Arial" panose="020B0604020202020204" pitchFamily="34" charset="0"/>
              <a:buChar char="•"/>
              <a:defRPr/>
            </a:pPr>
            <a:r>
              <a:rPr lang="en-US" sz="2800" dirty="0" smtClean="0"/>
              <a:t>Soviet Union – </a:t>
            </a:r>
          </a:p>
          <a:p>
            <a:pPr lvl="1" eaLnBrk="1" fontAlgn="auto" hangingPunct="1">
              <a:spcAft>
                <a:spcPts val="0"/>
              </a:spcAft>
              <a:buFont typeface="Arial" panose="020B0604020202020204" pitchFamily="34" charset="0"/>
              <a:buChar char="•"/>
              <a:defRPr/>
            </a:pPr>
            <a:r>
              <a:rPr lang="en-US" sz="2800" dirty="0" smtClean="0"/>
              <a:t>Great Britain --   </a:t>
            </a:r>
            <a:endParaRPr lang="en-US" dirty="0" smtClean="0"/>
          </a:p>
          <a:p>
            <a:pPr marL="514350" indent="-514350" eaLnBrk="1" fontAlgn="auto" hangingPunct="1">
              <a:spcAft>
                <a:spcPts val="0"/>
              </a:spcAft>
              <a:buFont typeface="+mj-lt"/>
              <a:buAutoNum type="arabicPeriod"/>
              <a:defRPr/>
            </a:pPr>
            <a:r>
              <a:rPr lang="en-US" b="1" u="sng" dirty="0" smtClean="0"/>
              <a:t>Atlantic Charter (Conference)</a:t>
            </a:r>
            <a:r>
              <a:rPr lang="en-US" dirty="0" smtClean="0"/>
              <a:t>: created in 1941, after the U.S. entered the war. It outlined the Allied goals for a post-war world.</a:t>
            </a:r>
          </a:p>
          <a:p>
            <a:pPr marL="1371600" lvl="2" indent="-457200" eaLnBrk="1" fontAlgn="auto" hangingPunct="1">
              <a:spcAft>
                <a:spcPts val="0"/>
              </a:spcAft>
              <a:buFont typeface="+mj-lt"/>
              <a:buAutoNum type="alphaUcPeriod"/>
              <a:defRPr/>
            </a:pPr>
            <a:r>
              <a:rPr lang="en-US" sz="2400" dirty="0" smtClean="0"/>
              <a:t>No </a:t>
            </a:r>
            <a:r>
              <a:rPr lang="en-US" sz="2400" dirty="0"/>
              <a:t>territorial </a:t>
            </a:r>
            <a:r>
              <a:rPr lang="en-US" sz="2400" dirty="0" smtClean="0"/>
              <a:t>aggrandizement</a:t>
            </a:r>
          </a:p>
          <a:p>
            <a:pPr marL="1371600" lvl="2" indent="-457200" eaLnBrk="1" fontAlgn="auto" hangingPunct="1">
              <a:spcAft>
                <a:spcPts val="0"/>
              </a:spcAft>
              <a:buFont typeface="+mj-lt"/>
              <a:buAutoNum type="alphaUcPeriod"/>
              <a:defRPr/>
            </a:pPr>
            <a:r>
              <a:rPr lang="en-US" sz="2400" dirty="0"/>
              <a:t>N</a:t>
            </a:r>
            <a:r>
              <a:rPr lang="en-US" sz="2400" dirty="0" smtClean="0"/>
              <a:t>o territorial changes against the wishes of the people*</a:t>
            </a:r>
          </a:p>
          <a:p>
            <a:pPr marL="1371600" lvl="2" indent="-457200" eaLnBrk="1" fontAlgn="auto" hangingPunct="1">
              <a:spcAft>
                <a:spcPts val="0"/>
              </a:spcAft>
              <a:buFont typeface="+mj-lt"/>
              <a:buAutoNum type="alphaUcPeriod"/>
              <a:defRPr/>
            </a:pPr>
            <a:r>
              <a:rPr lang="en-US" sz="2400" dirty="0" smtClean="0"/>
              <a:t>Restoration of self government to those deprived of it (Roosevelt)*</a:t>
            </a:r>
          </a:p>
          <a:p>
            <a:pPr marL="1371600" lvl="2" indent="-457200" eaLnBrk="1" fontAlgn="auto" hangingPunct="1">
              <a:spcAft>
                <a:spcPts val="0"/>
              </a:spcAft>
              <a:buFont typeface="+mj-lt"/>
              <a:buAutoNum type="alphaUcPeriod"/>
              <a:defRPr/>
            </a:pPr>
            <a:r>
              <a:rPr lang="en-US" sz="2400" dirty="0" smtClean="0"/>
              <a:t>Abandonment of the use of force</a:t>
            </a:r>
          </a:p>
          <a:p>
            <a:pPr marL="1371600" lvl="2" indent="-457200" eaLnBrk="1" fontAlgn="auto" hangingPunct="1">
              <a:spcAft>
                <a:spcPts val="0"/>
              </a:spcAft>
              <a:buFont typeface="+mj-lt"/>
              <a:buAutoNum type="alphaUcPeriod"/>
              <a:defRPr/>
            </a:pPr>
            <a:r>
              <a:rPr lang="en-US" sz="2400" dirty="0" smtClean="0"/>
              <a:t>Disarmament of aggressor nations</a:t>
            </a:r>
          </a:p>
          <a:p>
            <a:pPr marL="514350" indent="-514350" eaLnBrk="1" fontAlgn="auto" hangingPunct="1">
              <a:spcAft>
                <a:spcPts val="0"/>
              </a:spcAft>
              <a:buFont typeface="+mj-lt"/>
              <a:buAutoNum type="arabicPeriod"/>
              <a:defRPr/>
            </a:pPr>
            <a:endParaRPr lang="en-US" dirty="0" smtClean="0"/>
          </a:p>
          <a:p>
            <a:pPr eaLnBrk="1" fontAlgn="auto" hangingPunct="1">
              <a:spcAft>
                <a:spcPts val="0"/>
              </a:spcAft>
              <a:buFont typeface="Arial" panose="020B0604020202020204"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t>Pre-assessment</a:t>
            </a:r>
          </a:p>
        </p:txBody>
      </p:sp>
      <p:sp>
        <p:nvSpPr>
          <p:cNvPr id="3" name="Content Placeholder 2"/>
          <p:cNvSpPr>
            <a:spLocks noGrp="1"/>
          </p:cNvSpPr>
          <p:nvPr>
            <p:ph idx="1"/>
          </p:nvPr>
        </p:nvSpPr>
        <p:spPr/>
        <p:txBody>
          <a:bodyPr rtlCol="0">
            <a:normAutofit/>
          </a:bodyPr>
          <a:lstStyle/>
          <a:p>
            <a:pPr marL="514350" indent="-514350" eaLnBrk="1" fontAlgn="auto" hangingPunct="1">
              <a:spcAft>
                <a:spcPts val="0"/>
              </a:spcAft>
              <a:buFont typeface="+mj-lt"/>
              <a:buAutoNum type="arabicPeriod"/>
              <a:defRPr/>
            </a:pPr>
            <a:r>
              <a:rPr lang="en-US" dirty="0" smtClean="0"/>
              <a:t>Where is Midway Island?</a:t>
            </a:r>
          </a:p>
          <a:p>
            <a:pPr marL="514350" indent="-514350" eaLnBrk="1" fontAlgn="auto" hangingPunct="1">
              <a:spcAft>
                <a:spcPts val="0"/>
              </a:spcAft>
              <a:buFont typeface="+mj-lt"/>
              <a:buAutoNum type="arabicPeriod"/>
              <a:defRPr/>
            </a:pPr>
            <a:r>
              <a:rPr lang="en-US" dirty="0" smtClean="0"/>
              <a:t>What was the significance of the Battle of Midway Island?</a:t>
            </a:r>
          </a:p>
          <a:p>
            <a:pPr marL="514350" indent="-514350" eaLnBrk="1" fontAlgn="auto" hangingPunct="1">
              <a:spcAft>
                <a:spcPts val="0"/>
              </a:spcAft>
              <a:buFont typeface="+mj-lt"/>
              <a:buAutoNum type="arabicPeriod"/>
              <a:defRPr/>
            </a:pPr>
            <a:r>
              <a:rPr lang="en-US" dirty="0" smtClean="0"/>
              <a:t>Who was victorious? To what extent?</a:t>
            </a:r>
          </a:p>
          <a:p>
            <a:pPr marL="514350" indent="-514350" eaLnBrk="1" fontAlgn="auto" hangingPunct="1">
              <a:spcAft>
                <a:spcPts val="0"/>
              </a:spcAft>
              <a:buFont typeface="+mj-lt"/>
              <a:buAutoNum type="arabicPeriod"/>
              <a:defRPr/>
            </a:pPr>
            <a:r>
              <a:rPr lang="en-US" dirty="0" smtClean="0"/>
              <a:t>Why did the Battle of Midway serve as a turning point in WWII?</a:t>
            </a:r>
          </a:p>
          <a:p>
            <a:pPr marL="514350" indent="-514350" eaLnBrk="1" fontAlgn="auto" hangingPunct="1">
              <a:spcAft>
                <a:spcPts val="0"/>
              </a:spcAft>
              <a:buFont typeface="+mj-lt"/>
              <a:buAutoNum type="arabicPeriod"/>
              <a:defRPr/>
            </a:pPr>
            <a:r>
              <a:rPr lang="en-US" dirty="0" smtClean="0"/>
              <a:t>What is island hopping?</a:t>
            </a:r>
          </a:p>
          <a:p>
            <a:pPr marL="514350" indent="-514350" eaLnBrk="1" fontAlgn="auto" hangingPunct="1">
              <a:spcAft>
                <a:spcPts val="0"/>
              </a:spcAft>
              <a:buFont typeface="+mj-lt"/>
              <a:buAutoNum type="arabicPeriod"/>
              <a:defRPr/>
            </a:pPr>
            <a:endParaRPr lang="en-US" dirty="0" smtClean="0"/>
          </a:p>
          <a:p>
            <a:pPr marL="514350" indent="-514350" eaLnBrk="1" fontAlgn="auto" hangingPunct="1">
              <a:spcAft>
                <a:spcPts val="0"/>
              </a:spcAft>
              <a:buFont typeface="+mj-lt"/>
              <a:buAutoNum type="arabicPeriod"/>
              <a:defRPr/>
            </a:pPr>
            <a:endParaRPr lang="en-US" dirty="0" smtClean="0"/>
          </a:p>
          <a:p>
            <a:pPr eaLnBrk="1" fontAlgn="auto" hangingPunct="1">
              <a:spcAft>
                <a:spcPts val="0"/>
              </a:spcAft>
              <a:buFont typeface="Arial" panose="020B0604020202020204" pitchFamily="34" charset="0"/>
              <a:buChar char="•"/>
              <a:defRPr/>
            </a:pPr>
            <a:endParaRPr lang="en-US" dirty="0" smtClean="0"/>
          </a:p>
          <a:p>
            <a:pPr eaLnBrk="1" fontAlgn="auto" hangingPunct="1">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D. What led to the Cold War?</a:t>
            </a:r>
          </a:p>
        </p:txBody>
      </p:sp>
      <p:sp>
        <p:nvSpPr>
          <p:cNvPr id="33794" name="Content Placeholder 2"/>
          <p:cNvSpPr>
            <a:spLocks noGrp="1"/>
          </p:cNvSpPr>
          <p:nvPr>
            <p:ph idx="1"/>
          </p:nvPr>
        </p:nvSpPr>
        <p:spPr>
          <a:xfrm>
            <a:off x="490538" y="1690688"/>
            <a:ext cx="11168062" cy="4486275"/>
          </a:xfrm>
        </p:spPr>
        <p:txBody>
          <a:bodyPr/>
          <a:lstStyle/>
          <a:p>
            <a:pPr marL="514350" indent="-514350" eaLnBrk="1" hangingPunct="1">
              <a:buFont typeface="Calibri Light" pitchFamily="34" charset="0"/>
              <a:buAutoNum type="arabicPeriod" startAt="2"/>
            </a:pPr>
            <a:r>
              <a:rPr lang="en-US" b="1" u="sng" smtClean="0"/>
              <a:t>Yalta Conference</a:t>
            </a:r>
            <a:r>
              <a:rPr lang="en-US" smtClean="0"/>
              <a:t>: Held prior to Germany’s surrender in Feb. 1945.</a:t>
            </a:r>
          </a:p>
          <a:p>
            <a:pPr marL="971550" lvl="1" indent="-514350" eaLnBrk="1" hangingPunct="1">
              <a:buFont typeface="Calibri Light" pitchFamily="34" charset="0"/>
              <a:buAutoNum type="alphaUcPeriod"/>
            </a:pPr>
            <a:r>
              <a:rPr lang="en-US" smtClean="0"/>
              <a:t>Stalin, fearful and suspicious of the Western aggression, wanted a buffer zone created in Poland.</a:t>
            </a:r>
          </a:p>
          <a:p>
            <a:pPr marL="971550" lvl="1" indent="-514350" eaLnBrk="1" hangingPunct="1">
              <a:buFont typeface="Calibri Light" pitchFamily="34" charset="0"/>
              <a:buAutoNum type="alphaUcPeriod"/>
            </a:pPr>
            <a:r>
              <a:rPr lang="en-US" smtClean="0"/>
              <a:t>Roosevelt still wanted the people of Europe to have the right to “democratic institutions of their own choice” through free elections, but did not push as hard. </a:t>
            </a:r>
          </a:p>
          <a:p>
            <a:pPr marL="971550" lvl="1" indent="-514350" eaLnBrk="1" hangingPunct="1">
              <a:buFont typeface="Calibri Light" pitchFamily="34" charset="0"/>
              <a:buAutoNum type="alphaUcPeriod"/>
            </a:pPr>
            <a:r>
              <a:rPr lang="en-US" smtClean="0"/>
              <a:t>Germany would be divided into 4 zones, controlled by each of the allies (map). </a:t>
            </a:r>
          </a:p>
          <a:p>
            <a:pPr marL="971550" lvl="1" indent="-514350" eaLnBrk="1" hangingPunct="1">
              <a:buFont typeface="Calibri Light" pitchFamily="34" charset="0"/>
              <a:buAutoNum type="alphaUcPeriod"/>
            </a:pPr>
            <a:r>
              <a:rPr lang="en-US" smtClean="0"/>
              <a:t>Forced labor of German P.O.W.s (4 million in U.S.S.R.).</a:t>
            </a:r>
          </a:p>
          <a:p>
            <a:pPr marL="971550" lvl="1" indent="-514350" eaLnBrk="1" hangingPunct="1">
              <a:buFont typeface="Calibri Light" pitchFamily="34" charset="0"/>
              <a:buAutoNum type="alphaUcPeriod"/>
            </a:pPr>
            <a:r>
              <a:rPr lang="en-US" smtClean="0"/>
              <a:t>German unconditional surrender, demilitarization, and payment of reparations. </a:t>
            </a:r>
          </a:p>
          <a:p>
            <a:pPr marL="971550" lvl="1" indent="-514350" eaLnBrk="1" hangingPunct="1">
              <a:buFont typeface="Calibri Light" pitchFamily="34" charset="0"/>
              <a:buAutoNum type="alphaUcPeriod"/>
            </a:pPr>
            <a:r>
              <a:rPr lang="en-US" smtClean="0"/>
              <a:t>U.S.S.R. agreed to aid Allies.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t>D. What led to the Cold War?</a:t>
            </a:r>
          </a:p>
        </p:txBody>
      </p:sp>
      <p:sp>
        <p:nvSpPr>
          <p:cNvPr id="34818" name="Content Placeholder 2"/>
          <p:cNvSpPr>
            <a:spLocks noGrp="1"/>
          </p:cNvSpPr>
          <p:nvPr>
            <p:ph idx="1"/>
          </p:nvPr>
        </p:nvSpPr>
        <p:spPr>
          <a:xfrm>
            <a:off x="838200" y="1557338"/>
            <a:ext cx="10515600" cy="5038725"/>
          </a:xfrm>
        </p:spPr>
        <p:txBody>
          <a:bodyPr/>
          <a:lstStyle/>
          <a:p>
            <a:pPr marL="514350" indent="-514350" eaLnBrk="1" hangingPunct="1">
              <a:buFont typeface="Calibri Light" pitchFamily="34" charset="0"/>
              <a:buAutoNum type="arabicPeriod" startAt="3"/>
            </a:pPr>
            <a:r>
              <a:rPr lang="en-US" b="1" u="sng" smtClean="0"/>
              <a:t>Potsdam Conference</a:t>
            </a:r>
            <a:r>
              <a:rPr lang="en-US" smtClean="0"/>
              <a:t>: occurred immediately after German surrender but BEFORE Japanese surrender (July-August 1945).</a:t>
            </a:r>
          </a:p>
          <a:p>
            <a:pPr marL="971550" lvl="1" indent="-514350" eaLnBrk="1" hangingPunct="1">
              <a:buFont typeface="Calibri Light" pitchFamily="34" charset="0"/>
              <a:buAutoNum type="alphaUcPeriod"/>
            </a:pPr>
            <a:r>
              <a:rPr lang="en-US" smtClean="0"/>
              <a:t>Tensions arise between Truman and Stalin. Truman, not as trusting as FDR, demanded free elections in Europe. Even mentioning a “powerful new weapon” and providing an ultimatum to Japan. 	</a:t>
            </a:r>
          </a:p>
          <a:p>
            <a:pPr lvl="2" eaLnBrk="1" hangingPunct="1"/>
            <a:r>
              <a:rPr lang="en-US" sz="2400" smtClean="0"/>
              <a:t>Surrender or face “utter and prompt destruction”</a:t>
            </a:r>
          </a:p>
          <a:p>
            <a:pPr marL="971550" lvl="1" indent="-514350" eaLnBrk="1" hangingPunct="1">
              <a:buFont typeface="Calibri Light" pitchFamily="34" charset="0"/>
              <a:buAutoNum type="alphaUcPeriod"/>
            </a:pPr>
            <a:r>
              <a:rPr lang="en-US" smtClean="0"/>
              <a:t>Stalin: “A freely elected government would be anti-Soviet, something we cannot allow”. </a:t>
            </a:r>
          </a:p>
          <a:p>
            <a:pPr marL="971550" lvl="1" indent="-514350" eaLnBrk="1" hangingPunct="1">
              <a:buFont typeface="Calibri Light" pitchFamily="34" charset="0"/>
              <a:buAutoNum type="alphaUcPeriod"/>
            </a:pPr>
            <a:r>
              <a:rPr lang="en-US" smtClean="0"/>
              <a:t>Stalin takes control of lands east of Berlin (Eastern Bloc), knowing that a Western invasion was not likely. </a:t>
            </a:r>
          </a:p>
          <a:p>
            <a:pPr marL="971550" lvl="1" indent="-514350" eaLnBrk="1" hangingPunct="1">
              <a:buFont typeface="Calibri Light" pitchFamily="34" charset="0"/>
              <a:buAutoNum type="alphaUcPeriod"/>
            </a:pPr>
            <a:r>
              <a:rPr lang="en-US" smtClean="0"/>
              <a:t>Westerners view Stalin’s policies as communist expansion. </a:t>
            </a:r>
          </a:p>
          <a:p>
            <a:pPr lvl="2" eaLnBrk="1" hangingPunct="1"/>
            <a:r>
              <a:rPr lang="en-US" sz="2400" smtClean="0"/>
              <a:t>Churchill: “an iron curtain has descended across the continent”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mtClean="0"/>
              <a:t>Assessment</a:t>
            </a:r>
          </a:p>
        </p:txBody>
      </p:sp>
      <p:sp>
        <p:nvSpPr>
          <p:cNvPr id="35842" name="Content Placeholder 2"/>
          <p:cNvSpPr>
            <a:spLocks noGrp="1"/>
          </p:cNvSpPr>
          <p:nvPr>
            <p:ph idx="1"/>
          </p:nvPr>
        </p:nvSpPr>
        <p:spPr/>
        <p:txBody>
          <a:bodyPr/>
          <a:lstStyle/>
          <a:p>
            <a:pPr marL="514350" indent="-514350" eaLnBrk="1" hangingPunct="1">
              <a:buFont typeface="Calibri Light" pitchFamily="34" charset="0"/>
              <a:buAutoNum type="arabicPeriod"/>
            </a:pPr>
            <a:r>
              <a:rPr lang="en-US" smtClean="0"/>
              <a:t>Describe how the policies of the Atlantic Charter were undone by the Potsdam Conference. </a:t>
            </a:r>
          </a:p>
          <a:p>
            <a:pPr marL="514350" indent="-514350" eaLnBrk="1" hangingPunct="1">
              <a:buFont typeface="Calibri Light" pitchFamily="34" charset="0"/>
              <a:buAutoNum type="arabicPeriod"/>
            </a:pPr>
            <a:r>
              <a:rPr lang="en-US" smtClean="0"/>
              <a:t>List four consequences placed on the Germans during the Yalta Conference. </a:t>
            </a:r>
          </a:p>
          <a:p>
            <a:pPr marL="514350" indent="-514350" eaLnBrk="1" hangingPunct="1">
              <a:buFont typeface="Calibri Light" pitchFamily="34" charset="0"/>
              <a:buAutoNum type="arabicPeriod"/>
            </a:pPr>
            <a:r>
              <a:rPr lang="en-US" smtClean="0"/>
              <a:t>Describe how Roosevelt and Truman’s views of Stalin differed. Has your view about the use of nuclear weapons changed? Elaborate. </a:t>
            </a:r>
          </a:p>
          <a:p>
            <a:pPr marL="514350" indent="-514350" eaLnBrk="1" hangingPunct="1">
              <a:buFont typeface="Calibri Light" pitchFamily="34" charset="0"/>
              <a:buAutoNum type="arabicPeriod"/>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The Holocaust</a:t>
            </a:r>
          </a:p>
        </p:txBody>
      </p:sp>
      <p:sp>
        <p:nvSpPr>
          <p:cNvPr id="36866" name="Content Placeholder 2"/>
          <p:cNvSpPr>
            <a:spLocks noGrp="1"/>
          </p:cNvSpPr>
          <p:nvPr>
            <p:ph idx="1"/>
          </p:nvPr>
        </p:nvSpPr>
        <p:spPr>
          <a:xfrm>
            <a:off x="838200" y="1539875"/>
            <a:ext cx="10515600" cy="4637088"/>
          </a:xfrm>
        </p:spPr>
        <p:txBody>
          <a:bodyPr/>
          <a:lstStyle/>
          <a:p>
            <a:pPr marL="0" indent="0" eaLnBrk="1" hangingPunct="1">
              <a:buFont typeface="Arial" charset="0"/>
              <a:buNone/>
            </a:pPr>
            <a:r>
              <a:rPr lang="en-US" smtClean="0"/>
              <a:t>W. 50 - Write an opinion piece on the impact of the Holocaust on the Jewish populations in Europe and Israel. </a:t>
            </a:r>
          </a:p>
          <a:p>
            <a:pPr marL="0" indent="0" eaLnBrk="1" hangingPunct="1">
              <a:buFont typeface="Arial" charset="0"/>
              <a:buNone/>
            </a:pPr>
            <a:endParaRPr lang="en-US" smtClean="0"/>
          </a:p>
          <a:p>
            <a:pPr marL="0" indent="0" eaLnBrk="1" hangingPunct="1">
              <a:buFont typeface="Arial" charset="0"/>
              <a:buNone/>
            </a:pPr>
            <a:r>
              <a:rPr lang="en-US" smtClean="0"/>
              <a:t>W.56 Explain the origins, significance, and effect of the establishment of the State of Israel. </a:t>
            </a:r>
            <a:br>
              <a:rPr lang="en-US" smtClean="0"/>
            </a:br>
            <a:endParaRPr lang="en-US" smtClean="0"/>
          </a:p>
          <a:p>
            <a:pPr marL="0" indent="0" eaLnBrk="1" hangingPunct="1">
              <a:buFont typeface="Arial" charset="0"/>
              <a:buNone/>
            </a:pPr>
            <a:r>
              <a:rPr lang="en-US" smtClean="0"/>
              <a:t>E. Evaluate life as a Jew under Nazi control and describe the effects on the Jewish population in Europe. </a:t>
            </a:r>
            <a:br>
              <a:rPr lang="en-US" smtClean="0"/>
            </a:br>
            <a:r>
              <a:rPr lang="en-US" smtClean="0"/>
              <a:t/>
            </a:r>
            <a:br>
              <a:rPr lang="en-US" smtClean="0"/>
            </a:br>
            <a:r>
              <a:rPr lang="en-US" smtClean="0"/>
              <a:t>F. Describe the Zionist movement.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4000" dirty="0" smtClean="0"/>
              <a:t>E. Evaluate life as a Jew under Nazi control and describe the effects on the Jewish population in Europe. </a:t>
            </a:r>
            <a:r>
              <a:rPr lang="en-US" dirty="0" smtClean="0"/>
              <a:t/>
            </a:r>
            <a:br>
              <a:rPr lang="en-US" dirty="0" smtClean="0"/>
            </a:br>
            <a:endParaRPr lang="en-US" dirty="0"/>
          </a:p>
        </p:txBody>
      </p:sp>
      <p:sp>
        <p:nvSpPr>
          <p:cNvPr id="37890" name="Content Placeholder 2"/>
          <p:cNvSpPr>
            <a:spLocks noGrp="1"/>
          </p:cNvSpPr>
          <p:nvPr>
            <p:ph idx="1"/>
          </p:nvPr>
        </p:nvSpPr>
        <p:spPr>
          <a:xfrm>
            <a:off x="838200" y="1436688"/>
            <a:ext cx="10515600" cy="4740275"/>
          </a:xfrm>
        </p:spPr>
        <p:txBody>
          <a:bodyPr/>
          <a:lstStyle/>
          <a:p>
            <a:pPr eaLnBrk="1" hangingPunct="1"/>
            <a:r>
              <a:rPr lang="en-US" smtClean="0"/>
              <a:t>Hitler’s correction of the problems the Jews created (in his eyes) was carried out in what was known as the </a:t>
            </a:r>
            <a:r>
              <a:rPr lang="en-US" u="sng" smtClean="0"/>
              <a:t>Final Solution</a:t>
            </a:r>
            <a:r>
              <a:rPr lang="en-US" smtClean="0"/>
              <a:t> – or genocide of the Jews. </a:t>
            </a:r>
          </a:p>
          <a:p>
            <a:pPr eaLnBrk="1" hangingPunct="1"/>
            <a:r>
              <a:rPr lang="en-US" u="sng" smtClean="0"/>
              <a:t>SS death squads</a:t>
            </a:r>
            <a:r>
              <a:rPr lang="en-US" smtClean="0"/>
              <a:t> (Einsatzgruppen) were established after the defeat of Poland (1939) and initially given the task of forcing Polish Jews into ghettos, where living conditions were horrendous and crowded. </a:t>
            </a:r>
          </a:p>
          <a:p>
            <a:pPr eaLnBrk="1" hangingPunct="1"/>
            <a:r>
              <a:rPr lang="en-US" smtClean="0"/>
              <a:t>By June 1941, the death squads were given the job of following the German military into the U.S.S.R., rounding up Jews, and slaughtering them.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z="3600" smtClean="0"/>
              <a:t>E. Evaluate life as a Jew under Nazi control and describe the effects on the Jewish population in Europe. </a:t>
            </a:r>
            <a:br>
              <a:rPr lang="en-US" sz="3600" smtClean="0"/>
            </a:br>
            <a:endParaRPr lang="en-US" sz="3600" smtClean="0"/>
          </a:p>
        </p:txBody>
      </p:sp>
      <p:sp>
        <p:nvSpPr>
          <p:cNvPr id="38914" name="Content Placeholder 2"/>
          <p:cNvSpPr>
            <a:spLocks noGrp="1"/>
          </p:cNvSpPr>
          <p:nvPr>
            <p:ph idx="1"/>
          </p:nvPr>
        </p:nvSpPr>
        <p:spPr>
          <a:xfrm>
            <a:off x="838200" y="1589088"/>
            <a:ext cx="10515600" cy="4587875"/>
          </a:xfrm>
        </p:spPr>
        <p:txBody>
          <a:bodyPr/>
          <a:lstStyle/>
          <a:p>
            <a:pPr eaLnBrk="1" hangingPunct="1"/>
            <a:r>
              <a:rPr lang="en-US" smtClean="0"/>
              <a:t>For Hitler, the process of moving place to place to execute Jews was too slow. </a:t>
            </a:r>
          </a:p>
          <a:p>
            <a:pPr eaLnBrk="1" hangingPunct="1"/>
            <a:r>
              <a:rPr lang="en-US" smtClean="0"/>
              <a:t>Starting in 1942, six “extermination” centers were set up in Poland (the largest – Auschwitz). </a:t>
            </a:r>
          </a:p>
          <a:p>
            <a:pPr eaLnBrk="1" hangingPunct="1"/>
            <a:r>
              <a:rPr lang="en-US" smtClean="0"/>
              <a:t>Life in concentration camps:</a:t>
            </a:r>
          </a:p>
          <a:p>
            <a:pPr lvl="1" eaLnBrk="1" hangingPunct="1"/>
            <a:r>
              <a:rPr lang="en-US" smtClean="0"/>
              <a:t>Jews were rounded up and packed on trains like cattle, and taken to the nearest camp. </a:t>
            </a:r>
          </a:p>
          <a:p>
            <a:pPr lvl="1" eaLnBrk="1" hangingPunct="1"/>
            <a:r>
              <a:rPr lang="en-US" smtClean="0"/>
              <a:t>Upon arrival, 30% were sent to labor camps, where they were worked or starved to death.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z="3600" smtClean="0"/>
              <a:t>E. Evaluate life as a Jew under Nazi control and describe the effects on the Jewish population in Europe. </a:t>
            </a:r>
            <a:br>
              <a:rPr lang="en-US" sz="3600" smtClean="0"/>
            </a:br>
            <a:endParaRPr lang="en-US" sz="3600" smtClean="0"/>
          </a:p>
        </p:txBody>
      </p:sp>
      <p:sp>
        <p:nvSpPr>
          <p:cNvPr id="39938" name="Content Placeholder 2"/>
          <p:cNvSpPr>
            <a:spLocks noGrp="1"/>
          </p:cNvSpPr>
          <p:nvPr>
            <p:ph idx="1"/>
          </p:nvPr>
        </p:nvSpPr>
        <p:spPr>
          <a:xfrm>
            <a:off x="838200" y="1501775"/>
            <a:ext cx="10515600" cy="4675188"/>
          </a:xfrm>
        </p:spPr>
        <p:txBody>
          <a:bodyPr/>
          <a:lstStyle/>
          <a:p>
            <a:pPr eaLnBrk="1" hangingPunct="1"/>
            <a:r>
              <a:rPr lang="en-US" smtClean="0"/>
              <a:t>Life continued:</a:t>
            </a:r>
          </a:p>
          <a:p>
            <a:pPr lvl="1" eaLnBrk="1" hangingPunct="1"/>
            <a:r>
              <a:rPr lang="en-US" smtClean="0"/>
              <a:t>The remainder of Jews were usually sent to the gas chambers, or underwent cruel and painful “medical” experiments.  </a:t>
            </a:r>
          </a:p>
          <a:p>
            <a:pPr eaLnBrk="1" hangingPunct="1"/>
            <a:r>
              <a:rPr lang="en-US" smtClean="0"/>
              <a:t>Death toll:</a:t>
            </a:r>
          </a:p>
          <a:p>
            <a:pPr lvl="1" eaLnBrk="1" hangingPunct="1"/>
            <a:r>
              <a:rPr lang="en-US" smtClean="0"/>
              <a:t>Approximately 6 million Jews were killed, 3 million in death camps. </a:t>
            </a:r>
          </a:p>
          <a:p>
            <a:pPr lvl="1" eaLnBrk="1" hangingPunct="1"/>
            <a:r>
              <a:rPr lang="en-US" smtClean="0"/>
              <a:t>90% of the Jews in Germany, Poland, and the Baltic countries were killed. </a:t>
            </a:r>
          </a:p>
          <a:p>
            <a:pPr lvl="1" eaLnBrk="1" hangingPunct="1"/>
            <a:r>
              <a:rPr lang="en-US" smtClean="0"/>
              <a:t>Due to the focus on the war itself, the atrocities of the camps went largely unnoticed until after the war. </a:t>
            </a:r>
          </a:p>
          <a:p>
            <a:pPr eaLnBrk="1" hangingPunct="1"/>
            <a:r>
              <a:rPr lang="en-US" smtClean="0"/>
              <a:t>The genocide movement against the Jews led to increased immigration into Palestine (Israel), known as </a:t>
            </a:r>
            <a:r>
              <a:rPr lang="en-US" u="sng" smtClean="0"/>
              <a:t>Zionism</a:t>
            </a:r>
            <a:r>
              <a:rPr lang="en-US" smtClean="0"/>
              <a:t>. </a:t>
            </a:r>
          </a:p>
          <a:p>
            <a:pPr eaLnBrk="1" hangingPunct="1"/>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t>Assessment</a:t>
            </a:r>
          </a:p>
        </p:txBody>
      </p:sp>
      <p:sp>
        <p:nvSpPr>
          <p:cNvPr id="3" name="Content Placeholder 2"/>
          <p:cNvSpPr>
            <a:spLocks noGrp="1"/>
          </p:cNvSpPr>
          <p:nvPr>
            <p:ph idx="1"/>
          </p:nvPr>
        </p:nvSpPr>
        <p:spPr>
          <a:xfrm>
            <a:off x="838200" y="1690688"/>
            <a:ext cx="10515600" cy="3121025"/>
          </a:xfrm>
        </p:spPr>
        <p:txBody>
          <a:bodyPr rtlCol="0">
            <a:normAutofit lnSpcReduction="10000"/>
          </a:bodyPr>
          <a:lstStyle/>
          <a:p>
            <a:pPr eaLnBrk="1" fontAlgn="auto" hangingPunct="1">
              <a:spcAft>
                <a:spcPts val="0"/>
              </a:spcAft>
              <a:buFont typeface="Arial" panose="020B0604020202020204" pitchFamily="34" charset="0"/>
              <a:buChar char="•"/>
              <a:defRPr/>
            </a:pPr>
            <a:r>
              <a:rPr lang="en-US" dirty="0" smtClean="0"/>
              <a:t>Put yourself in the shoes of a Jewish student that has been sent to a concentration camp in Germany. </a:t>
            </a:r>
          </a:p>
          <a:p>
            <a:pPr eaLnBrk="1" fontAlgn="auto" hangingPunct="1">
              <a:spcAft>
                <a:spcPts val="0"/>
              </a:spcAft>
              <a:buFont typeface="Arial" panose="020B0604020202020204" pitchFamily="34" charset="0"/>
              <a:buChar char="•"/>
              <a:defRPr/>
            </a:pPr>
            <a:r>
              <a:rPr lang="en-US" dirty="0" smtClean="0"/>
              <a:t>Write three days of journal entries describing the physical and emotional effects that have been placed upon you by life in a concentration camp. </a:t>
            </a:r>
          </a:p>
          <a:p>
            <a:pPr eaLnBrk="1" fontAlgn="auto" hangingPunct="1">
              <a:spcAft>
                <a:spcPts val="0"/>
              </a:spcAft>
              <a:buFont typeface="Arial" panose="020B0604020202020204" pitchFamily="34" charset="0"/>
              <a:buChar char="•"/>
              <a:defRPr/>
            </a:pPr>
            <a:r>
              <a:rPr lang="en-US" dirty="0" smtClean="0"/>
              <a:t>At some point within your journal, give one example as to why you are concerned about the future of your race. Use data discussed in class.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p:txBody>
          <a:bodyPr/>
          <a:lstStyle/>
          <a:p>
            <a:r>
              <a:rPr lang="en-US" smtClean="0"/>
              <a:t>F. Describe the Zionist movement.</a:t>
            </a:r>
          </a:p>
        </p:txBody>
      </p:sp>
      <p:sp>
        <p:nvSpPr>
          <p:cNvPr id="40962" name="Rectangle 3"/>
          <p:cNvSpPr>
            <a:spLocks noGrp="1"/>
          </p:cNvSpPr>
          <p:nvPr>
            <p:ph type="body" idx="1"/>
          </p:nvPr>
        </p:nvSpPr>
        <p:spPr>
          <a:xfrm>
            <a:off x="838200" y="1654175"/>
            <a:ext cx="10515600" cy="4522788"/>
          </a:xfrm>
        </p:spPr>
        <p:txBody>
          <a:bodyPr/>
          <a:lstStyle/>
          <a:p>
            <a:pPr>
              <a:lnSpc>
                <a:spcPct val="80000"/>
              </a:lnSpc>
            </a:pPr>
            <a:r>
              <a:rPr lang="en-US" smtClean="0"/>
              <a:t>Israel – land of the Hebrews before exile (538 BC)</a:t>
            </a:r>
          </a:p>
          <a:p>
            <a:pPr>
              <a:lnSpc>
                <a:spcPct val="80000"/>
              </a:lnSpc>
            </a:pPr>
            <a:r>
              <a:rPr lang="en-US" smtClean="0"/>
              <a:t>Palestine – conquered by Islamic empire in 634 AD. </a:t>
            </a:r>
          </a:p>
          <a:p>
            <a:pPr>
              <a:lnSpc>
                <a:spcPct val="80000"/>
              </a:lnSpc>
            </a:pPr>
            <a:r>
              <a:rPr lang="en-US" smtClean="0"/>
              <a:t>In 1917, the World Zionist Organization started a push for Jews to immigrate back to “the homeland.”</a:t>
            </a:r>
          </a:p>
          <a:p>
            <a:pPr>
              <a:lnSpc>
                <a:spcPct val="80000"/>
              </a:lnSpc>
            </a:pPr>
            <a:r>
              <a:rPr lang="en-US" smtClean="0"/>
              <a:t>The atrocities in Eastern Europe against Jews started an increase in the movement by the 1930’s and 40’s. </a:t>
            </a:r>
          </a:p>
          <a:p>
            <a:pPr>
              <a:lnSpc>
                <a:spcPct val="80000"/>
              </a:lnSpc>
            </a:pPr>
            <a:r>
              <a:rPr lang="en-US" smtClean="0"/>
              <a:t>In 1948, the United Nations had to step in to divide the territory amongst Jews and Palestinians. </a:t>
            </a:r>
          </a:p>
          <a:p>
            <a:pPr>
              <a:lnSpc>
                <a:spcPct val="80000"/>
              </a:lnSpc>
            </a:pPr>
            <a:r>
              <a:rPr lang="en-US" smtClean="0"/>
              <a:t>Israel was granted to the Jewish population and the Palestine had their territory divided amongst the Golan Heights, West Bank, and Gaza Strip.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endParaRPr lang="en-US" smtClean="0"/>
          </a:p>
        </p:txBody>
      </p:sp>
      <p:sp>
        <p:nvSpPr>
          <p:cNvPr id="43011" name="Rectangle 3"/>
          <p:cNvSpPr>
            <a:spLocks noGrp="1"/>
          </p:cNvSpPr>
          <p:nvPr>
            <p:ph type="body" idx="1"/>
          </p:nvPr>
        </p:nvSpPr>
        <p:spPr/>
        <p:txBody>
          <a:bodyPr/>
          <a:lstStyle/>
          <a:p>
            <a:endParaRPr lang="en-US" smtClean="0"/>
          </a:p>
        </p:txBody>
      </p:sp>
      <p:pic>
        <p:nvPicPr>
          <p:cNvPr id="43012" name="Picture 4" descr="ISRAEL-MAP"/>
          <p:cNvPicPr>
            <a:picLocks noChangeAspect="1" noChangeArrowheads="1"/>
          </p:cNvPicPr>
          <p:nvPr/>
        </p:nvPicPr>
        <p:blipFill>
          <a:blip r:embed="rId2"/>
          <a:srcRect/>
          <a:stretch>
            <a:fillRect/>
          </a:stretch>
        </p:blipFill>
        <p:spPr bwMode="auto">
          <a:xfrm>
            <a:off x="2787650" y="120650"/>
            <a:ext cx="6637338" cy="663733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9375"/>
            <a:ext cx="10515600" cy="1325563"/>
          </a:xfrm>
        </p:spPr>
        <p:txBody>
          <a:bodyPr rtlCol="0">
            <a:normAutofit fontScale="90000"/>
          </a:bodyPr>
          <a:lstStyle/>
          <a:p>
            <a:pPr eaLnBrk="1" fontAlgn="auto" hangingPunct="1">
              <a:spcAft>
                <a:spcPts val="0"/>
              </a:spcAft>
              <a:defRPr/>
            </a:pPr>
            <a:r>
              <a:rPr lang="en-US" sz="3600" dirty="0" smtClean="0"/>
              <a:t>A. Identify the Battle of Midway and island hopping, and describe how they served as turning points in the Pacific.</a:t>
            </a:r>
            <a:endParaRPr lang="en-US" dirty="0"/>
          </a:p>
        </p:txBody>
      </p:sp>
      <p:sp>
        <p:nvSpPr>
          <p:cNvPr id="16386" name="Content Placeholder 2"/>
          <p:cNvSpPr>
            <a:spLocks noGrp="1"/>
          </p:cNvSpPr>
          <p:nvPr>
            <p:ph idx="1"/>
          </p:nvPr>
        </p:nvSpPr>
        <p:spPr>
          <a:xfrm>
            <a:off x="838200" y="1404938"/>
            <a:ext cx="10515600" cy="4772025"/>
          </a:xfrm>
        </p:spPr>
        <p:txBody>
          <a:bodyPr/>
          <a:lstStyle/>
          <a:p>
            <a:pPr eaLnBrk="1" hangingPunct="1"/>
            <a:r>
              <a:rPr lang="en-US" smtClean="0"/>
              <a:t>By the summer of 1942, the U.S. had mounted a strong defense against the aggressive Japanese military (Greater East Asia Co-Prosperity Sphere). </a:t>
            </a:r>
          </a:p>
          <a:p>
            <a:pPr eaLnBrk="1" hangingPunct="1"/>
            <a:r>
              <a:rPr lang="en-US" smtClean="0"/>
              <a:t>On June 4, at the </a:t>
            </a:r>
            <a:r>
              <a:rPr lang="en-US" u="sng" smtClean="0"/>
              <a:t>Battle of Midway</a:t>
            </a:r>
            <a:r>
              <a:rPr lang="en-US" smtClean="0"/>
              <a:t> Island (map), Japan attempted to “trap” U.S. aircraft carriers. </a:t>
            </a:r>
          </a:p>
          <a:p>
            <a:pPr eaLnBrk="1" hangingPunct="1"/>
            <a:r>
              <a:rPr lang="en-US" smtClean="0"/>
              <a:t>However, U.S. codebreakers were able to determine the date and location of the attack and mount an ambush of their own. </a:t>
            </a:r>
          </a:p>
          <a:p>
            <a:pPr eaLnBrk="1" hangingPunct="1"/>
            <a:r>
              <a:rPr lang="en-US" smtClean="0"/>
              <a:t>Over a 3 day period, the Japanese lost 4 of 6 aircraft carriers and 1 heavy cruiser. </a:t>
            </a:r>
          </a:p>
          <a:p>
            <a:pPr eaLnBrk="1" hangingPunct="1"/>
            <a:r>
              <a:rPr lang="en-US" smtClean="0"/>
              <a:t>The U.S. lost 1 aircraft carrier and a battleship.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lgn="ctr" eaLnBrk="1" hangingPunct="1"/>
            <a:r>
              <a:rPr lang="en-US" smtClean="0"/>
              <a:t>Japanese expansion and Midway</a:t>
            </a:r>
          </a:p>
        </p:txBody>
      </p:sp>
      <p:pic>
        <p:nvPicPr>
          <p:cNvPr id="17410" name="Content Placeholder 3"/>
          <p:cNvPicPr>
            <a:picLocks noGrp="1" noChangeAspect="1"/>
          </p:cNvPicPr>
          <p:nvPr>
            <p:ph idx="1"/>
          </p:nvPr>
        </p:nvPicPr>
        <p:blipFill>
          <a:blip r:embed="rId2"/>
          <a:srcRect/>
          <a:stretch>
            <a:fillRect/>
          </a:stretch>
        </p:blipFill>
        <p:spPr>
          <a:xfrm>
            <a:off x="1762125" y="1690688"/>
            <a:ext cx="8667750" cy="505936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z="3200" smtClean="0"/>
              <a:t>A. Identify the Battle of Midway and island hopping, and describe how they served as turning points in the Pacific.</a:t>
            </a:r>
          </a:p>
        </p:txBody>
      </p:sp>
      <p:sp>
        <p:nvSpPr>
          <p:cNvPr id="18434" name="Content Placeholder 2"/>
          <p:cNvSpPr>
            <a:spLocks noGrp="1"/>
          </p:cNvSpPr>
          <p:nvPr>
            <p:ph idx="1"/>
          </p:nvPr>
        </p:nvSpPr>
        <p:spPr>
          <a:xfrm>
            <a:off x="555625" y="1690688"/>
            <a:ext cx="11091863" cy="4486275"/>
          </a:xfrm>
        </p:spPr>
        <p:txBody>
          <a:bodyPr/>
          <a:lstStyle/>
          <a:p>
            <a:pPr eaLnBrk="1" hangingPunct="1"/>
            <a:r>
              <a:rPr lang="en-US" smtClean="0"/>
              <a:t>Why was it a turning point?</a:t>
            </a:r>
          </a:p>
          <a:p>
            <a:pPr eaLnBrk="1" hangingPunct="1"/>
            <a:r>
              <a:rPr lang="en-US" smtClean="0"/>
              <a:t>It was the first Japanese naval defeat  since 1863. </a:t>
            </a:r>
          </a:p>
          <a:p>
            <a:pPr eaLnBrk="1" hangingPunct="1"/>
            <a:r>
              <a:rPr lang="en-US" smtClean="0"/>
              <a:t>The massive industrial capabilities of the U.S. were able to quickly replace material losses whereas the Japanese struggled to build new ships. </a:t>
            </a:r>
          </a:p>
          <a:p>
            <a:pPr eaLnBrk="1" hangingPunct="1"/>
            <a:r>
              <a:rPr lang="en-US" smtClean="0"/>
              <a:t>The Japanese had trouble finding capable pilots to continue the war (kamikaze). </a:t>
            </a:r>
          </a:p>
          <a:p>
            <a:pPr eaLnBrk="1" hangingPunct="1"/>
            <a:r>
              <a:rPr lang="en-US" smtClean="0"/>
              <a:t>The combination of these factors made it possible for the Allies to carry out more attacks against the Japanese mainland through </a:t>
            </a:r>
            <a:r>
              <a:rPr lang="en-US" b="1" smtClean="0"/>
              <a:t>island hopping</a:t>
            </a:r>
            <a:r>
              <a:rPr lang="en-US"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936625" y="0"/>
            <a:ext cx="10515600" cy="1325563"/>
          </a:xfrm>
        </p:spPr>
        <p:txBody>
          <a:bodyPr/>
          <a:lstStyle/>
          <a:p>
            <a:pPr algn="ctr" eaLnBrk="1" hangingPunct="1"/>
            <a:r>
              <a:rPr lang="en-US" smtClean="0"/>
              <a:t>Island hopping/leapfrogging</a:t>
            </a:r>
          </a:p>
        </p:txBody>
      </p:sp>
      <p:pic>
        <p:nvPicPr>
          <p:cNvPr id="19458" name="Content Placeholder 3"/>
          <p:cNvPicPr>
            <a:picLocks noGrp="1" noChangeAspect="1"/>
          </p:cNvPicPr>
          <p:nvPr>
            <p:ph idx="1"/>
          </p:nvPr>
        </p:nvPicPr>
        <p:blipFill>
          <a:blip r:embed="rId2"/>
          <a:srcRect/>
          <a:stretch>
            <a:fillRect/>
          </a:stretch>
        </p:blipFill>
        <p:spPr>
          <a:xfrm>
            <a:off x="2084388" y="1241425"/>
            <a:ext cx="8218487" cy="546258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z="3200" smtClean="0"/>
              <a:t>A. Identify the Battle of Midway and island hopping, and describe how they served as turning points in the Pacific.</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US" dirty="0" smtClean="0"/>
              <a:t>Why island hopping?</a:t>
            </a:r>
          </a:p>
          <a:p>
            <a:pPr marL="514350" indent="-514350" eaLnBrk="1" fontAlgn="auto" hangingPunct="1">
              <a:spcAft>
                <a:spcPts val="0"/>
              </a:spcAft>
              <a:buFont typeface="+mj-lt"/>
              <a:buAutoNum type="arabicPeriod"/>
              <a:defRPr/>
            </a:pPr>
            <a:r>
              <a:rPr lang="en-US" dirty="0" smtClean="0"/>
              <a:t>To avoid heavily defensed Japanese islands.</a:t>
            </a:r>
          </a:p>
          <a:p>
            <a:pPr marL="514350" indent="-514350" eaLnBrk="1" fontAlgn="auto" hangingPunct="1">
              <a:spcAft>
                <a:spcPts val="0"/>
              </a:spcAft>
              <a:buFont typeface="+mj-lt"/>
              <a:buAutoNum type="arabicPeriod"/>
              <a:defRPr/>
            </a:pPr>
            <a:r>
              <a:rPr lang="en-US" dirty="0" smtClean="0"/>
              <a:t>To more efficiently use </a:t>
            </a:r>
            <a:r>
              <a:rPr lang="en-US" b="1" dirty="0" smtClean="0"/>
              <a:t>limited Allied resources </a:t>
            </a:r>
            <a:r>
              <a:rPr lang="en-US" dirty="0" smtClean="0"/>
              <a:t>to attack islands that were not heavily defensed but capable of supporting the drive to attack the Japanese mainland.</a:t>
            </a:r>
          </a:p>
          <a:p>
            <a:pPr lvl="1" eaLnBrk="1" fontAlgn="auto" hangingPunct="1">
              <a:spcAft>
                <a:spcPts val="0"/>
              </a:spcAft>
              <a:buFont typeface="Arial" panose="020B0604020202020204" pitchFamily="34" charset="0"/>
              <a:buChar char="•"/>
              <a:defRPr/>
            </a:pPr>
            <a:r>
              <a:rPr lang="en-US" dirty="0" smtClean="0"/>
              <a:t>Ex: By claiming islands closer to Japan, the allies were able to scramble personnel, aircraft, and ships faster.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838200" y="0"/>
            <a:ext cx="10515600" cy="1325563"/>
          </a:xfrm>
        </p:spPr>
        <p:txBody>
          <a:bodyPr/>
          <a:lstStyle/>
          <a:p>
            <a:pPr eaLnBrk="1" hangingPunct="1"/>
            <a:r>
              <a:rPr lang="en-US" smtClean="0"/>
              <a:t>Wake Island</a:t>
            </a:r>
          </a:p>
        </p:txBody>
      </p:sp>
      <p:pic>
        <p:nvPicPr>
          <p:cNvPr id="21506" name="Content Placeholder 3"/>
          <p:cNvPicPr>
            <a:picLocks noGrp="1" noChangeAspect="1"/>
          </p:cNvPicPr>
          <p:nvPr>
            <p:ph idx="1"/>
          </p:nvPr>
        </p:nvPicPr>
        <p:blipFill>
          <a:blip r:embed="rId2"/>
          <a:srcRect/>
          <a:stretch>
            <a:fillRect/>
          </a:stretch>
        </p:blipFill>
        <p:spPr>
          <a:xfrm>
            <a:off x="176213" y="1230313"/>
            <a:ext cx="11839575" cy="5357812"/>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Assessment</a:t>
            </a:r>
          </a:p>
        </p:txBody>
      </p:sp>
      <p:sp>
        <p:nvSpPr>
          <p:cNvPr id="3" name="Content Placeholder 2"/>
          <p:cNvSpPr>
            <a:spLocks noGrp="1"/>
          </p:cNvSpPr>
          <p:nvPr>
            <p:ph idx="1"/>
          </p:nvPr>
        </p:nvSpPr>
        <p:spPr/>
        <p:txBody>
          <a:bodyPr rtlCol="0">
            <a:normAutofit/>
          </a:bodyPr>
          <a:lstStyle/>
          <a:p>
            <a:pPr marL="514350" indent="-514350" eaLnBrk="1" fontAlgn="auto" hangingPunct="1">
              <a:spcAft>
                <a:spcPts val="0"/>
              </a:spcAft>
              <a:buFont typeface="+mj-lt"/>
              <a:buAutoNum type="arabicPeriod"/>
              <a:defRPr/>
            </a:pPr>
            <a:r>
              <a:rPr lang="en-US" dirty="0" smtClean="0"/>
              <a:t>Where is Midway Island?</a:t>
            </a:r>
          </a:p>
          <a:p>
            <a:pPr marL="514350" indent="-514350" eaLnBrk="1" fontAlgn="auto" hangingPunct="1">
              <a:spcAft>
                <a:spcPts val="0"/>
              </a:spcAft>
              <a:buFont typeface="+mj-lt"/>
              <a:buAutoNum type="arabicPeriod"/>
              <a:defRPr/>
            </a:pPr>
            <a:r>
              <a:rPr lang="en-US" dirty="0" smtClean="0"/>
              <a:t>What was the significance of the Battle of Midway Island?</a:t>
            </a:r>
          </a:p>
          <a:p>
            <a:pPr marL="514350" indent="-514350" eaLnBrk="1" fontAlgn="auto" hangingPunct="1">
              <a:spcAft>
                <a:spcPts val="0"/>
              </a:spcAft>
              <a:buFont typeface="+mj-lt"/>
              <a:buAutoNum type="arabicPeriod"/>
              <a:defRPr/>
            </a:pPr>
            <a:r>
              <a:rPr lang="en-US" dirty="0" smtClean="0"/>
              <a:t>Who was victorious? To what extent (what were the losses?)?</a:t>
            </a:r>
          </a:p>
          <a:p>
            <a:pPr marL="514350" indent="-514350" eaLnBrk="1" fontAlgn="auto" hangingPunct="1">
              <a:spcAft>
                <a:spcPts val="0"/>
              </a:spcAft>
              <a:buFont typeface="+mj-lt"/>
              <a:buAutoNum type="arabicPeriod"/>
              <a:defRPr/>
            </a:pPr>
            <a:r>
              <a:rPr lang="en-US" dirty="0" smtClean="0"/>
              <a:t>Why did the Battle of Midway serve as a turning point in WWII (why did it hinder Japanese success?)?</a:t>
            </a:r>
          </a:p>
          <a:p>
            <a:pPr marL="514350" indent="-514350" eaLnBrk="1" fontAlgn="auto" hangingPunct="1">
              <a:spcAft>
                <a:spcPts val="0"/>
              </a:spcAft>
              <a:buFont typeface="+mj-lt"/>
              <a:buAutoNum type="arabicPeriod"/>
              <a:defRPr/>
            </a:pPr>
            <a:r>
              <a:rPr lang="en-US" dirty="0" smtClean="0"/>
              <a:t>What is island hopping? Evaluate why the Allies island hopped instead of directly attacking Japan. </a:t>
            </a:r>
          </a:p>
          <a:p>
            <a:pPr marL="0" indent="0" eaLnBrk="1" fontAlgn="auto" hangingPunct="1">
              <a:spcAft>
                <a:spcPts val="0"/>
              </a:spcAft>
              <a:buFont typeface="Arial" panose="020B0604020202020204" pitchFamily="34" charset="0"/>
              <a:buNone/>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4679</TotalTime>
  <Words>1900</Words>
  <Application>Microsoft Office PowerPoint</Application>
  <PresentationFormat>Custom</PresentationFormat>
  <Paragraphs>150</Paragraphs>
  <Slides>29</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29</vt:i4>
      </vt:variant>
    </vt:vector>
  </HeadingPairs>
  <TitlesOfParts>
    <vt:vector size="33" baseType="lpstr">
      <vt:lpstr>Arial</vt:lpstr>
      <vt:lpstr>Calibri Light</vt:lpstr>
      <vt:lpstr>Calibri</vt:lpstr>
      <vt:lpstr>Office Theme</vt:lpstr>
      <vt:lpstr>Pacific Theater W.47 Identify and locate the Allied and Axis powers and explain the major battles of the Pacific and European theaters of war including the blitzkrieg, Dunkirk, Battle of Britain, Stalingrad, Normandy, Midway, Battle of the Bulge, Iwo Jima, and island hopping.   W.51 Analyze the decision to use nuclear weapons to end World War II.  </vt:lpstr>
      <vt:lpstr>Pre-assessment</vt:lpstr>
      <vt:lpstr>A. Identify the Battle of Midway and island hopping, and describe how they served as turning points in the Pacific.</vt:lpstr>
      <vt:lpstr>Japanese expansion and Midway</vt:lpstr>
      <vt:lpstr>A. Identify the Battle of Midway and island hopping, and describe how they served as turning points in the Pacific.</vt:lpstr>
      <vt:lpstr>Island hopping/leapfrogging</vt:lpstr>
      <vt:lpstr>A. Identify the Battle of Midway and island hopping, and describe how they served as turning points in the Pacific.</vt:lpstr>
      <vt:lpstr>Wake Island</vt:lpstr>
      <vt:lpstr>Assessment</vt:lpstr>
      <vt:lpstr>B. Identify Iwo Jima and explain its significance.  </vt:lpstr>
      <vt:lpstr>C. Analyze the decision to use nuclear weapons to end WWII.  </vt:lpstr>
      <vt:lpstr>Slide 12</vt:lpstr>
      <vt:lpstr>C. Analyze the decision to use nuclear weapons to end WWII.  </vt:lpstr>
      <vt:lpstr>C. Analyze the decision to use nuclear weapons to end WWII.  </vt:lpstr>
      <vt:lpstr>Pro-Atomic Bombs</vt:lpstr>
      <vt:lpstr>Anti-Atomic Bombs</vt:lpstr>
      <vt:lpstr>Assessment</vt:lpstr>
      <vt:lpstr>The End of WWII</vt:lpstr>
      <vt:lpstr>D. What led to the Cold War?</vt:lpstr>
      <vt:lpstr>D. What led to the Cold War?</vt:lpstr>
      <vt:lpstr>D. What led to the Cold War?</vt:lpstr>
      <vt:lpstr>Assessment</vt:lpstr>
      <vt:lpstr>The Holocaust</vt:lpstr>
      <vt:lpstr>E. Evaluate life as a Jew under Nazi control and describe the effects on the Jewish population in Europe.  </vt:lpstr>
      <vt:lpstr>E. Evaluate life as a Jew under Nazi control and describe the effects on the Jewish population in Europe.  </vt:lpstr>
      <vt:lpstr>E. Evaluate life as a Jew under Nazi control and describe the effects on the Jewish population in Europe.  </vt:lpstr>
      <vt:lpstr>Assessment</vt:lpstr>
      <vt:lpstr>F. Describe the Zionist movement.</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Pacific Theater W.47 Identify and locate the Allied and Axis powers and explain the major battles of the Pacific and European theaters of war including the blitzkrieg, Dunkirk, Battle of Britain, Stalingrad, Normandy, Midway, Battle of the Bulge, Iwo Jima, and island hopping.   W.51 Analyze the decision to use nuclear weapons to end World War II.</dc:title>
  <dc:creator>Richard Eberlei</dc:creator>
  <cp:lastModifiedBy>eberleir</cp:lastModifiedBy>
  <cp:revision>31</cp:revision>
  <cp:lastPrinted>2015-04-06T17:27:28Z</cp:lastPrinted>
  <dcterms:created xsi:type="dcterms:W3CDTF">2015-04-04T15:27:00Z</dcterms:created>
  <dcterms:modified xsi:type="dcterms:W3CDTF">2015-04-08T19:30:54Z</dcterms:modified>
</cp:coreProperties>
</file>