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6" r:id="rId7"/>
    <p:sldId id="260" r:id="rId8"/>
    <p:sldId id="261" r:id="rId9"/>
    <p:sldId id="262" r:id="rId10"/>
    <p:sldId id="263" r:id="rId11"/>
    <p:sldId id="264" r:id="rId12"/>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72" d="100"/>
          <a:sy n="72" d="100"/>
        </p:scale>
        <p:origin x="-82" y="-11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0B6DB35-CD9E-439D-85E2-94ECDA28272F}" type="datetimeFigureOut">
              <a:rPr lang="en-US"/>
              <a:pPr>
                <a:defRPr/>
              </a:pPr>
              <a:t>1/28/2016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8D914CC-EE74-4E10-953D-86C20E23D4B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6EE434-B4DC-4203-A447-2C08AED13B66}" type="datetimeFigureOut">
              <a:rPr lang="en-US"/>
              <a:pPr>
                <a:defRPr/>
              </a:pPr>
              <a:t>1/28/2016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7AAE4D3-F464-4171-9DF1-C1421B2EDAF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5F29FF0-A371-4E99-957E-78195C122178}" type="datetimeFigureOut">
              <a:rPr lang="en-US"/>
              <a:pPr>
                <a:defRPr/>
              </a:pPr>
              <a:t>1/28/2016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8B477B-65AC-4E7D-B99A-98A27793E14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1B3444F-D7E2-4556-8AAB-848B71E4BFF7}" type="datetimeFigureOut">
              <a:rPr lang="en-US"/>
              <a:pPr>
                <a:defRPr/>
              </a:pPr>
              <a:t>1/28/2016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B3A2F0-406B-4E74-9B54-E9144CD889B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EC43871-55E9-468E-A4B4-275471453AF7}" type="datetimeFigureOut">
              <a:rPr lang="en-US"/>
              <a:pPr>
                <a:defRPr/>
              </a:pPr>
              <a:t>1/28/2016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65C020-783F-439F-A85A-F24E85687D8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F52C73E-DC22-44A9-A1B2-501D73BFB583}" type="datetimeFigureOut">
              <a:rPr lang="en-US"/>
              <a:pPr>
                <a:defRPr/>
              </a:pPr>
              <a:t>1/28/2016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836D734-35EE-402A-BAD9-2ED936158A1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DFAA568-2F8E-416E-BB50-956D666798C1}" type="datetimeFigureOut">
              <a:rPr lang="en-US"/>
              <a:pPr>
                <a:defRPr/>
              </a:pPr>
              <a:t>1/28/2016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4CF5B0A-C4C5-4D1A-B6BC-E4E7CDC05AE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74746B4-51A4-49EF-85DB-90CE2F9FEB1B}" type="datetimeFigureOut">
              <a:rPr lang="en-US"/>
              <a:pPr>
                <a:defRPr/>
              </a:pPr>
              <a:t>1/28/2016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B69CCEE-31E4-43BB-A1D3-856CE4D2400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BEC2B10-C763-4A60-9385-4B3CFAA2D664}" type="datetimeFigureOut">
              <a:rPr lang="en-US"/>
              <a:pPr>
                <a:defRPr/>
              </a:pPr>
              <a:t>1/28/2016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F082168-E2AD-4CBE-AED1-52188449EDF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00EB465-C0C0-4832-A38C-516312C1C689}" type="datetimeFigureOut">
              <a:rPr lang="en-US"/>
              <a:pPr>
                <a:defRPr/>
              </a:pPr>
              <a:t>1/28/2016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33B52F-C186-4263-850D-53C1F6C0D09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ED1705A-22FF-4AEC-B48A-7B804A60DD39}" type="datetimeFigureOut">
              <a:rPr lang="en-US"/>
              <a:pPr>
                <a:defRPr/>
              </a:pPr>
              <a:t>1/28/2016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F54E06D-9F05-41E9-BC4F-276EC8E48A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72BED00-FECD-4AE5-865D-962DAC60F912}" type="datetimeFigureOut">
              <a:rPr lang="en-US"/>
              <a:pPr>
                <a:defRPr/>
              </a:pPr>
              <a:t>1/28/2016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A8EC79A-2871-4134-A0A9-B0AB10DC25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1524000" y="131763"/>
            <a:ext cx="9144000" cy="2387600"/>
          </a:xfrm>
        </p:spPr>
        <p:txBody>
          <a:bodyPr/>
          <a:lstStyle/>
          <a:p>
            <a:pPr eaLnBrk="1" hangingPunct="1"/>
            <a:r>
              <a:rPr lang="en-US" smtClean="0"/>
              <a:t>Russian Revolution</a:t>
            </a:r>
          </a:p>
        </p:txBody>
      </p:sp>
      <p:sp>
        <p:nvSpPr>
          <p:cNvPr id="3" name="Subtitle 2"/>
          <p:cNvSpPr>
            <a:spLocks noGrp="1"/>
          </p:cNvSpPr>
          <p:nvPr>
            <p:ph type="subTitle" idx="1"/>
          </p:nvPr>
        </p:nvSpPr>
        <p:spPr>
          <a:xfrm>
            <a:off x="1524000" y="2873375"/>
            <a:ext cx="9144000" cy="3189288"/>
          </a:xfrm>
        </p:spPr>
        <p:txBody>
          <a:bodyPr rtlCol="0">
            <a:normAutofit fontScale="92500" lnSpcReduction="10000"/>
          </a:bodyPr>
          <a:lstStyle/>
          <a:p>
            <a:pPr eaLnBrk="1" fontAlgn="auto" hangingPunct="1">
              <a:spcAft>
                <a:spcPts val="0"/>
              </a:spcAft>
              <a:buFont typeface="Arial" panose="020B0604020202020204" pitchFamily="34" charset="0"/>
              <a:buNone/>
              <a:defRPr/>
            </a:pPr>
            <a:r>
              <a:rPr lang="en-US" dirty="0" smtClean="0"/>
              <a:t>State Standard W.41 Draw evidence from literary or informational texts determining the causes and consequences of the Bolshevik Revolution and Civil War in Russia, including Lenin’s use of totalitarian means to seize and maintain control including the Gulag.</a:t>
            </a:r>
          </a:p>
          <a:p>
            <a:pPr eaLnBrk="1" fontAlgn="auto" hangingPunct="1">
              <a:spcAft>
                <a:spcPts val="0"/>
              </a:spcAft>
              <a:buFont typeface="Arial" panose="020B0604020202020204" pitchFamily="34" charset="0"/>
              <a:buNone/>
              <a:defRPr/>
            </a:pPr>
            <a:endParaRPr lang="en-US" dirty="0"/>
          </a:p>
          <a:p>
            <a:pPr marL="457200" indent="-457200" eaLnBrk="1" fontAlgn="auto" hangingPunct="1">
              <a:spcAft>
                <a:spcPts val="0"/>
              </a:spcAft>
              <a:buFont typeface="Arial" panose="020B0604020202020204" pitchFamily="34" charset="0"/>
              <a:buAutoNum type="alphaUcPeriod"/>
              <a:defRPr/>
            </a:pPr>
            <a:r>
              <a:rPr lang="en-US" dirty="0" smtClean="0"/>
              <a:t>What factors and events led to the Russian Revolution?</a:t>
            </a:r>
          </a:p>
          <a:p>
            <a:pPr marL="457200" indent="-457200" eaLnBrk="1" fontAlgn="auto" hangingPunct="1">
              <a:spcAft>
                <a:spcPts val="0"/>
              </a:spcAft>
              <a:buFont typeface="Arial" panose="020B0604020202020204" pitchFamily="34" charset="0"/>
              <a:buAutoNum type="alphaUcPeriod"/>
              <a:defRPr/>
            </a:pPr>
            <a:r>
              <a:rPr lang="en-US" dirty="0" smtClean="0"/>
              <a:t>How did Russia move from a czarist regime to a Communist regime?</a:t>
            </a:r>
          </a:p>
          <a:p>
            <a:pPr marL="457200" indent="-457200" eaLnBrk="1" fontAlgn="auto" hangingPunct="1">
              <a:spcAft>
                <a:spcPts val="0"/>
              </a:spcAft>
              <a:buFont typeface="Arial" panose="020B0604020202020204" pitchFamily="34" charset="0"/>
              <a:buAutoNum type="alphaUcPeriod"/>
              <a:defRPr/>
            </a:pPr>
            <a:r>
              <a:rPr lang="en-US" dirty="0" smtClean="0"/>
              <a:t>What forces opposed the Communist government?</a:t>
            </a:r>
          </a:p>
          <a:p>
            <a:pPr marL="457200" indent="-457200" eaLnBrk="1" fontAlgn="auto" hangingPunct="1">
              <a:spcAft>
                <a:spcPts val="0"/>
              </a:spcAft>
              <a:buFont typeface="Arial" panose="020B0604020202020204" pitchFamily="34" charset="0"/>
              <a:buAutoNum type="alphaUcPeriod"/>
              <a:defRPr/>
            </a:pPr>
            <a:r>
              <a:rPr lang="en-US" dirty="0" smtClean="0"/>
              <a:t>What factors helped the Communists win the Russian civil war?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C. What forces opposed the Communist government?</a:t>
            </a:r>
            <a:br>
              <a:rPr lang="en-US" dirty="0" smtClean="0"/>
            </a:br>
            <a:endParaRPr lang="en-US" dirty="0"/>
          </a:p>
        </p:txBody>
      </p:sp>
      <p:sp>
        <p:nvSpPr>
          <p:cNvPr id="3" name="Content Placeholder 2"/>
          <p:cNvSpPr>
            <a:spLocks noGrp="1"/>
          </p:cNvSpPr>
          <p:nvPr>
            <p:ph idx="1"/>
          </p:nvPr>
        </p:nvSpPr>
        <p:spPr>
          <a:xfrm>
            <a:off x="739775" y="1520825"/>
            <a:ext cx="10614025" cy="4351338"/>
          </a:xfrm>
        </p:spPr>
        <p:txBody>
          <a:bodyPr rtlCol="0">
            <a:normAutofit lnSpcReduction="10000"/>
          </a:bodyPr>
          <a:lstStyle/>
          <a:p>
            <a:pPr eaLnBrk="1" fontAlgn="auto" hangingPunct="1">
              <a:spcAft>
                <a:spcPts val="0"/>
              </a:spcAft>
              <a:buFont typeface="Arial" panose="020B0604020202020204" pitchFamily="34" charset="0"/>
              <a:buChar char="•"/>
              <a:defRPr/>
            </a:pPr>
            <a:r>
              <a:rPr lang="en-US" dirty="0" smtClean="0"/>
              <a:t>Russia’s new Communist government faced resistance on many fronts.</a:t>
            </a:r>
          </a:p>
          <a:p>
            <a:pPr lvl="1" eaLnBrk="1" fontAlgn="auto" hangingPunct="1">
              <a:spcAft>
                <a:spcPts val="0"/>
              </a:spcAft>
              <a:buFont typeface="Arial" panose="020B0604020202020204" pitchFamily="34" charset="0"/>
              <a:buChar char="•"/>
              <a:defRPr/>
            </a:pPr>
            <a:r>
              <a:rPr lang="en-US" dirty="0" smtClean="0"/>
              <a:t>Anti-Communist parties that were still loyal to the czar. </a:t>
            </a:r>
          </a:p>
          <a:p>
            <a:pPr lvl="1" eaLnBrk="1" fontAlgn="auto" hangingPunct="1">
              <a:spcAft>
                <a:spcPts val="0"/>
              </a:spcAft>
              <a:buFont typeface="Arial" panose="020B0604020202020204" pitchFamily="34" charset="0"/>
              <a:buChar char="•"/>
              <a:defRPr/>
            </a:pPr>
            <a:r>
              <a:rPr lang="en-US" dirty="0" smtClean="0"/>
              <a:t>The Allied nations worried about a Communist takeover. </a:t>
            </a:r>
          </a:p>
          <a:p>
            <a:pPr lvl="2" eaLnBrk="1" fontAlgn="auto" hangingPunct="1">
              <a:spcAft>
                <a:spcPts val="0"/>
              </a:spcAft>
              <a:buFont typeface="Arial" panose="020B0604020202020204" pitchFamily="34" charset="0"/>
              <a:buChar char="•"/>
              <a:defRPr/>
            </a:pPr>
            <a:r>
              <a:rPr lang="en-US" dirty="0" smtClean="0"/>
              <a:t>Aided non-Communist parties fighting to win the government back. </a:t>
            </a:r>
          </a:p>
          <a:p>
            <a:pPr lvl="1" eaLnBrk="1" fontAlgn="auto" hangingPunct="1">
              <a:spcAft>
                <a:spcPts val="0"/>
              </a:spcAft>
              <a:buFont typeface="Arial" panose="020B0604020202020204" pitchFamily="34" charset="0"/>
              <a:buChar char="•"/>
              <a:defRPr/>
            </a:pPr>
            <a:r>
              <a:rPr lang="en-US" dirty="0" smtClean="0"/>
              <a:t>Ethnic groups from Siberia, Ukraine, and the Baltic Region fought a series of wars with Russia between 1918-1921, but were unsuccessful in overthrowing the Communist government.</a:t>
            </a:r>
          </a:p>
          <a:p>
            <a:pPr lvl="2" eaLnBrk="1" fontAlgn="auto" hangingPunct="1">
              <a:spcAft>
                <a:spcPts val="0"/>
              </a:spcAft>
              <a:buFont typeface="Arial" panose="020B0604020202020204" pitchFamily="34" charset="0"/>
              <a:buChar char="•"/>
              <a:defRPr/>
            </a:pPr>
            <a:r>
              <a:rPr lang="en-US" dirty="0" smtClean="0"/>
              <a:t>“Red” Army vs. “White” Army</a:t>
            </a:r>
          </a:p>
          <a:p>
            <a:pPr lvl="2" eaLnBrk="1" fontAlgn="auto" hangingPunct="1">
              <a:spcAft>
                <a:spcPts val="0"/>
              </a:spcAft>
              <a:buFont typeface="Arial" panose="020B0604020202020204" pitchFamily="34" charset="0"/>
              <a:buChar char="•"/>
              <a:defRPr/>
            </a:pPr>
            <a:r>
              <a:rPr lang="en-US" dirty="0" smtClean="0"/>
              <a:t>Ukraine was taken back in the process. </a:t>
            </a:r>
          </a:p>
          <a:p>
            <a:pPr lvl="2" eaLnBrk="1" fontAlgn="auto" hangingPunct="1">
              <a:spcAft>
                <a:spcPts val="0"/>
              </a:spcAft>
              <a:buFont typeface="Arial" panose="020B0604020202020204" pitchFamily="34" charset="0"/>
              <a:buChar char="•"/>
              <a:defRPr/>
            </a:pPr>
            <a:r>
              <a:rPr lang="en-US" dirty="0" smtClean="0"/>
              <a:t>Georgia, Armenia, and Azerbaijan were also converted to Communist control. </a:t>
            </a:r>
          </a:p>
          <a:p>
            <a:pPr lvl="1" eaLnBrk="1" fontAlgn="auto" hangingPunct="1">
              <a:spcAft>
                <a:spcPts val="0"/>
              </a:spcAft>
              <a:buFont typeface="Arial" panose="020B0604020202020204" pitchFamily="34" charset="0"/>
              <a:buChar char="•"/>
              <a:defRPr/>
            </a:pPr>
            <a:r>
              <a:rPr lang="en-US" dirty="0" smtClean="0"/>
              <a:t>The previous ruling family of Czar Nicholas II, who were being held as prisoners, were murdered and burned in the process. </a:t>
            </a:r>
          </a:p>
          <a:p>
            <a:pPr lvl="1" eaLnBrk="1" fontAlgn="auto" hangingPunct="1">
              <a:spcAft>
                <a:spcPts val="0"/>
              </a:spcAft>
              <a:buFont typeface="Arial" panose="020B0604020202020204" pitchFamily="34" charset="0"/>
              <a:buChar char="•"/>
              <a:defRPr/>
            </a:pPr>
            <a:endParaRPr lang="en-US" dirty="0" smtClean="0"/>
          </a:p>
          <a:p>
            <a:pPr marL="914400" lvl="2" indent="0" eaLnBrk="1" fontAlgn="auto" hangingPunct="1">
              <a:spcAft>
                <a:spcPts val="0"/>
              </a:spcAft>
              <a:buFont typeface="Arial" panose="020B0604020202020204" pitchFamily="34" charset="0"/>
              <a:buNone/>
              <a:defRPr/>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73088"/>
            <a:ext cx="10515600" cy="1325562"/>
          </a:xfrm>
        </p:spPr>
        <p:txBody>
          <a:bodyPr rtlCol="0">
            <a:normAutofit fontScale="90000"/>
          </a:bodyPr>
          <a:lstStyle/>
          <a:p>
            <a:pPr eaLnBrk="1" fontAlgn="auto" hangingPunct="1">
              <a:spcAft>
                <a:spcPts val="0"/>
              </a:spcAft>
              <a:defRPr/>
            </a:pPr>
            <a:r>
              <a:rPr lang="en-US" dirty="0" smtClean="0"/>
              <a:t>D. What factors helped the Communists win the Russian civil war?</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539750" y="1420813"/>
            <a:ext cx="11112500" cy="4351337"/>
          </a:xfrm>
        </p:spPr>
        <p:txBody>
          <a:bodyPr rtlCol="0">
            <a:normAutofit fontScale="85000" lnSpcReduction="20000"/>
          </a:bodyPr>
          <a:lstStyle/>
          <a:p>
            <a:pPr eaLnBrk="1" fontAlgn="auto" hangingPunct="1">
              <a:spcAft>
                <a:spcPts val="0"/>
              </a:spcAft>
              <a:buFont typeface="Arial" panose="020B0604020202020204" pitchFamily="34" charset="0"/>
              <a:buChar char="•"/>
              <a:defRPr/>
            </a:pPr>
            <a:r>
              <a:rPr lang="en-US" sz="3500" dirty="0" smtClean="0"/>
              <a:t>Instead of being unprepared and unorganized like the old Russian military, the new military was led by Leon Trotsky. </a:t>
            </a:r>
          </a:p>
          <a:p>
            <a:pPr lvl="1" eaLnBrk="1" fontAlgn="auto" hangingPunct="1">
              <a:spcAft>
                <a:spcPts val="0"/>
              </a:spcAft>
              <a:buFont typeface="Arial" panose="020B0604020202020204" pitchFamily="34" charset="0"/>
              <a:buChar char="•"/>
              <a:defRPr/>
            </a:pPr>
            <a:r>
              <a:rPr lang="en-US" sz="3300" dirty="0" smtClean="0"/>
              <a:t>The draft was reinstated</a:t>
            </a:r>
          </a:p>
          <a:p>
            <a:pPr lvl="1" eaLnBrk="1" fontAlgn="auto" hangingPunct="1">
              <a:spcAft>
                <a:spcPts val="0"/>
              </a:spcAft>
              <a:buFont typeface="Arial" panose="020B0604020202020204" pitchFamily="34" charset="0"/>
              <a:buChar char="•"/>
              <a:defRPr/>
            </a:pPr>
            <a:r>
              <a:rPr lang="en-US" sz="3300" dirty="0" smtClean="0"/>
              <a:t>Discipline was a focus. Soldiers that did not obey were executed on the spot. </a:t>
            </a:r>
          </a:p>
          <a:p>
            <a:pPr lvl="1" eaLnBrk="1" fontAlgn="auto" hangingPunct="1">
              <a:spcAft>
                <a:spcPts val="0"/>
              </a:spcAft>
              <a:buFont typeface="Arial" panose="020B0604020202020204" pitchFamily="34" charset="0"/>
              <a:buChar char="•"/>
              <a:defRPr/>
            </a:pPr>
            <a:r>
              <a:rPr lang="en-US" sz="3300" dirty="0" smtClean="0"/>
              <a:t>Production during war was mostly controlled by the government, ensuring there would be no more shortages. </a:t>
            </a:r>
          </a:p>
          <a:p>
            <a:pPr lvl="1" eaLnBrk="1" fontAlgn="auto" hangingPunct="1">
              <a:spcAft>
                <a:spcPts val="0"/>
              </a:spcAft>
              <a:buFont typeface="Arial" panose="020B0604020202020204" pitchFamily="34" charset="0"/>
              <a:buChar char="•"/>
              <a:defRPr/>
            </a:pPr>
            <a:r>
              <a:rPr lang="en-US" sz="3300" dirty="0" smtClean="0"/>
              <a:t>The Red Police called the Cheka were responsible for carrying out the Red Fear – executing those who did not side with the Communist regime. </a:t>
            </a:r>
          </a:p>
          <a:p>
            <a:pPr lvl="1" eaLnBrk="1" fontAlgn="auto" hangingPunct="1">
              <a:spcAft>
                <a:spcPts val="0"/>
              </a:spcAft>
              <a:buFont typeface="Arial" panose="020B0604020202020204" pitchFamily="34" charset="0"/>
              <a:buChar char="•"/>
              <a:defRPr/>
            </a:pPr>
            <a:r>
              <a:rPr lang="en-US" sz="3300" dirty="0" smtClean="0"/>
              <a:t>A sense of nationalism and patriotism was created to help increase the enthusiasm of fighting, especially against the Allies (like Asia and Western ideas).</a:t>
            </a:r>
            <a:endParaRPr lang="en-US" sz="33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A. What factors and events led to the Russian Revolution?</a:t>
            </a:r>
            <a:br>
              <a:rPr lang="en-US" dirty="0" smtClean="0"/>
            </a:br>
            <a:endParaRPr lang="en-US" dirty="0"/>
          </a:p>
        </p:txBody>
      </p:sp>
      <p:sp>
        <p:nvSpPr>
          <p:cNvPr id="3" name="Content Placeholder 2"/>
          <p:cNvSpPr>
            <a:spLocks noGrp="1"/>
          </p:cNvSpPr>
          <p:nvPr>
            <p:ph idx="1"/>
          </p:nvPr>
        </p:nvSpPr>
        <p:spPr>
          <a:xfrm>
            <a:off x="838200" y="1433513"/>
            <a:ext cx="10515600" cy="4826000"/>
          </a:xfrm>
        </p:spPr>
        <p:txBody>
          <a:bodyPr rtlCol="0">
            <a:normAutofit/>
          </a:bodyPr>
          <a:lstStyle/>
          <a:p>
            <a:pPr eaLnBrk="1" fontAlgn="auto" hangingPunct="1">
              <a:spcAft>
                <a:spcPts val="0"/>
              </a:spcAft>
              <a:buFont typeface="Arial" panose="020B0604020202020204" pitchFamily="34" charset="0"/>
              <a:buChar char="•"/>
              <a:defRPr/>
            </a:pPr>
            <a:r>
              <a:rPr lang="en-US" sz="3200" dirty="0" smtClean="0"/>
              <a:t>1. Even after its defeat by Japan in 1905, Russia was still unprepared for World War I. </a:t>
            </a:r>
          </a:p>
          <a:p>
            <a:pPr lvl="1" eaLnBrk="1" fontAlgn="auto" hangingPunct="1">
              <a:spcAft>
                <a:spcPts val="0"/>
              </a:spcAft>
              <a:buFont typeface="Arial" panose="020B0604020202020204" pitchFamily="34" charset="0"/>
              <a:buChar char="•"/>
              <a:defRPr/>
            </a:pPr>
            <a:r>
              <a:rPr lang="en-US" sz="2800" dirty="0" smtClean="0"/>
              <a:t>Soldiers trained with broomsticks</a:t>
            </a:r>
          </a:p>
          <a:p>
            <a:pPr lvl="1" eaLnBrk="1" fontAlgn="auto" hangingPunct="1">
              <a:spcAft>
                <a:spcPts val="0"/>
              </a:spcAft>
              <a:buFont typeface="Arial" panose="020B0604020202020204" pitchFamily="34" charset="0"/>
              <a:buChar char="•"/>
              <a:defRPr/>
            </a:pPr>
            <a:r>
              <a:rPr lang="en-US" sz="2800" dirty="0" smtClean="0"/>
              <a:t>Soldiers were sent into battle without guns and told to pick one up when another soldier died. </a:t>
            </a:r>
          </a:p>
          <a:p>
            <a:pPr lvl="2" eaLnBrk="1" fontAlgn="auto" hangingPunct="1">
              <a:spcAft>
                <a:spcPts val="0"/>
              </a:spcAft>
              <a:buFont typeface="Arial" panose="020B0604020202020204" pitchFamily="34" charset="0"/>
              <a:buChar char="•"/>
              <a:defRPr/>
            </a:pPr>
            <a:r>
              <a:rPr lang="en-US" sz="2400" dirty="0" smtClean="0"/>
              <a:t>This was due to the poor Russian manufacturing sector. </a:t>
            </a:r>
          </a:p>
          <a:p>
            <a:pPr lvl="1" eaLnBrk="1" fontAlgn="auto" hangingPunct="1">
              <a:spcAft>
                <a:spcPts val="0"/>
              </a:spcAft>
              <a:buFont typeface="Arial" panose="020B0604020202020204" pitchFamily="34" charset="0"/>
              <a:buChar char="•"/>
              <a:defRPr/>
            </a:pPr>
            <a:r>
              <a:rPr lang="en-US" sz="2800" dirty="0" smtClean="0"/>
              <a:t>Czar Nicholas II chose to take personal control of the armed forces, knowing little about military strategy. </a:t>
            </a:r>
          </a:p>
          <a:p>
            <a:pPr marL="914400" lvl="2" indent="0" eaLnBrk="1" fontAlgn="auto" hangingPunct="1">
              <a:spcAft>
                <a:spcPts val="0"/>
              </a:spcAft>
              <a:buFont typeface="Arial" panose="020B0604020202020204" pitchFamily="34" charset="0"/>
              <a:buNone/>
              <a:defRPr/>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A. What factors and events led to the Russian Revolution?</a:t>
            </a:r>
            <a:br>
              <a:rPr lang="en-US" dirty="0" smtClean="0"/>
            </a:br>
            <a:endParaRPr lang="en-US" dirty="0"/>
          </a:p>
        </p:txBody>
      </p:sp>
      <p:sp>
        <p:nvSpPr>
          <p:cNvPr id="15362" name="Content Placeholder 2"/>
          <p:cNvSpPr>
            <a:spLocks noGrp="1"/>
          </p:cNvSpPr>
          <p:nvPr>
            <p:ph idx="1"/>
          </p:nvPr>
        </p:nvSpPr>
        <p:spPr>
          <a:xfrm>
            <a:off x="838200" y="1520825"/>
            <a:ext cx="10515600" cy="4351338"/>
          </a:xfrm>
        </p:spPr>
        <p:txBody>
          <a:bodyPr/>
          <a:lstStyle/>
          <a:p>
            <a:pPr eaLnBrk="1" hangingPunct="1"/>
            <a:r>
              <a:rPr lang="en-US" smtClean="0"/>
              <a:t>2. While Czar Nicholas II was at battle, his wife Alexandra made most of the executive decisions. It is likely that Grigory Rasputin advised Alexandra.</a:t>
            </a:r>
          </a:p>
          <a:p>
            <a:pPr lvl="1" eaLnBrk="1" hangingPunct="1"/>
            <a:r>
              <a:rPr lang="en-US" smtClean="0"/>
              <a:t>After becoming a religious wanderer and mystic, Rasputin was “hired” as a healer to the Czar’s son Alexei. </a:t>
            </a:r>
          </a:p>
          <a:p>
            <a:pPr lvl="1" eaLnBrk="1" hangingPunct="1"/>
            <a:r>
              <a:rPr lang="en-US" smtClean="0"/>
              <a:t>Alexei had hemophilia which brought on painful bleeding. </a:t>
            </a:r>
          </a:p>
          <a:p>
            <a:pPr lvl="1" eaLnBrk="1" hangingPunct="1"/>
            <a:r>
              <a:rPr lang="en-US" smtClean="0"/>
              <a:t>Alexandra, who was very religious held Rasputin’s advice in high regard. </a:t>
            </a:r>
          </a:p>
          <a:p>
            <a:pPr lvl="1" eaLnBrk="1" hangingPunct="1"/>
            <a:r>
              <a:rPr lang="en-US" smtClean="0"/>
              <a:t>Because of his relationship with Alexandra, Rasputin took blame for the economic and political problems in Russia. </a:t>
            </a:r>
          </a:p>
          <a:p>
            <a:pPr lvl="1" eaLnBrk="1" hangingPunct="1"/>
            <a:r>
              <a:rPr lang="en-US" smtClean="0"/>
              <a:t>He was assassinated in 1916, but his actions had already tarnished the image of the monarchy.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2043113" y="384175"/>
            <a:ext cx="10515600" cy="1325563"/>
          </a:xfrm>
        </p:spPr>
        <p:txBody>
          <a:bodyPr/>
          <a:lstStyle/>
          <a:p>
            <a:pPr eaLnBrk="1" hangingPunct="1"/>
            <a:r>
              <a:rPr lang="en-US" smtClean="0"/>
              <a:t>Rasputin</a:t>
            </a:r>
          </a:p>
        </p:txBody>
      </p:sp>
      <p:pic>
        <p:nvPicPr>
          <p:cNvPr id="16386" name="Content Placeholder 3"/>
          <p:cNvPicPr>
            <a:picLocks noGrp="1" noChangeAspect="1"/>
          </p:cNvPicPr>
          <p:nvPr>
            <p:ph idx="1"/>
          </p:nvPr>
        </p:nvPicPr>
        <p:blipFill>
          <a:blip r:embed="rId2"/>
          <a:srcRect/>
          <a:stretch>
            <a:fillRect/>
          </a:stretch>
        </p:blipFill>
        <p:spPr>
          <a:xfrm>
            <a:off x="731838" y="2076450"/>
            <a:ext cx="5495925" cy="4351338"/>
          </a:xfrm>
        </p:spPr>
      </p:pic>
      <p:pic>
        <p:nvPicPr>
          <p:cNvPr id="16387" name="Picture 4"/>
          <p:cNvPicPr>
            <a:picLocks noChangeAspect="1"/>
          </p:cNvPicPr>
          <p:nvPr/>
        </p:nvPicPr>
        <p:blipFill>
          <a:blip r:embed="rId3"/>
          <a:srcRect/>
          <a:stretch>
            <a:fillRect/>
          </a:stretch>
        </p:blipFill>
        <p:spPr bwMode="auto">
          <a:xfrm>
            <a:off x="7034213" y="260350"/>
            <a:ext cx="4670425" cy="6267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A. What factors and events led to the Russian Revolution?</a:t>
            </a:r>
            <a:br>
              <a:rPr lang="en-US" dirty="0" smtClean="0"/>
            </a:br>
            <a:endParaRPr lang="en-US" dirty="0"/>
          </a:p>
        </p:txBody>
      </p:sp>
      <p:sp>
        <p:nvSpPr>
          <p:cNvPr id="17410" name="Content Placeholder 2"/>
          <p:cNvSpPr>
            <a:spLocks noGrp="1"/>
          </p:cNvSpPr>
          <p:nvPr>
            <p:ph idx="1"/>
          </p:nvPr>
        </p:nvSpPr>
        <p:spPr>
          <a:xfrm>
            <a:off x="838200" y="1520825"/>
            <a:ext cx="10515600" cy="4738688"/>
          </a:xfrm>
        </p:spPr>
        <p:txBody>
          <a:bodyPr/>
          <a:lstStyle/>
          <a:p>
            <a:pPr eaLnBrk="1" hangingPunct="1"/>
            <a:r>
              <a:rPr lang="en-US" smtClean="0"/>
              <a:t>3. Women’s Revolt of 1917</a:t>
            </a:r>
          </a:p>
          <a:p>
            <a:pPr lvl="1" eaLnBrk="1" hangingPunct="1"/>
            <a:r>
              <a:rPr lang="en-US" smtClean="0"/>
              <a:t>Since the price of bread skyrocketed, the government began to ration it. </a:t>
            </a:r>
          </a:p>
          <a:p>
            <a:pPr lvl="1" eaLnBrk="1" hangingPunct="1"/>
            <a:r>
              <a:rPr lang="en-US" smtClean="0"/>
              <a:t>About 10,000 women, who were exhausted from factory work, distraught about their starving children, and tired of standing in lines each day, pushed all workers of Petrograd (St. Petersburg) to go on strike. </a:t>
            </a:r>
          </a:p>
          <a:p>
            <a:pPr lvl="1" eaLnBrk="1" hangingPunct="1"/>
            <a:r>
              <a:rPr lang="en-US" smtClean="0"/>
              <a:t>When Nicholas II heard of this, he ordered to strikers to be shot if necessary. </a:t>
            </a:r>
          </a:p>
          <a:p>
            <a:pPr lvl="1" eaLnBrk="1" hangingPunct="1"/>
            <a:r>
              <a:rPr lang="en-US" smtClean="0"/>
              <a:t>Instead, soldiers refused to shoot and instead join the demonstrators. </a:t>
            </a:r>
          </a:p>
          <a:p>
            <a:pPr lvl="1" eaLnBrk="1" hangingPunct="1"/>
            <a:r>
              <a:rPr lang="en-US" smtClean="0"/>
              <a:t>A few days later the Duma, or legislative body (that the czar had attempted to dissolve) urged the czar to step down. </a:t>
            </a:r>
          </a:p>
          <a:p>
            <a:pPr lvl="1" eaLnBrk="1" hangingPunct="1"/>
            <a:r>
              <a:rPr lang="en-US" smtClean="0"/>
              <a:t>Since the czar had little support from his military, or even the aristocrats, he decided to step down, ending the 300-year old Romanov dynasty.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p:txBody>
          <a:bodyPr/>
          <a:lstStyle/>
          <a:p>
            <a:pPr eaLnBrk="1" hangingPunct="1"/>
            <a:r>
              <a:rPr lang="en-US" smtClean="0"/>
              <a:t>Daily Assignment/Bell Work</a:t>
            </a:r>
          </a:p>
        </p:txBody>
      </p:sp>
      <p:sp>
        <p:nvSpPr>
          <p:cNvPr id="18434" name="Rectangle 3"/>
          <p:cNvSpPr>
            <a:spLocks noGrp="1"/>
          </p:cNvSpPr>
          <p:nvPr>
            <p:ph type="body" idx="1"/>
          </p:nvPr>
        </p:nvSpPr>
        <p:spPr/>
        <p:txBody>
          <a:bodyPr/>
          <a:lstStyle/>
          <a:p>
            <a:pPr marL="533400" indent="-533400" eaLnBrk="1" hangingPunct="1">
              <a:buFont typeface="Arial" charset="0"/>
              <a:buAutoNum type="arabicPeriod"/>
            </a:pPr>
            <a:r>
              <a:rPr lang="en-US" smtClean="0"/>
              <a:t>List three factors/events that led to the Russian Revolution.</a:t>
            </a:r>
          </a:p>
          <a:p>
            <a:pPr marL="533400" indent="-533400" eaLnBrk="1" hangingPunct="1">
              <a:buFont typeface="Arial" charset="0"/>
              <a:buAutoNum type="arabicPeriod"/>
            </a:pPr>
            <a:r>
              <a:rPr lang="en-US" smtClean="0"/>
              <a:t>Why was Russia so unprepared for WWI?</a:t>
            </a:r>
          </a:p>
          <a:p>
            <a:pPr marL="533400" indent="-533400" eaLnBrk="1" hangingPunct="1">
              <a:buFont typeface="Arial" charset="0"/>
              <a:buAutoNum type="arabicPeriod"/>
            </a:pPr>
            <a:r>
              <a:rPr lang="en-US" smtClean="0"/>
              <a:t>Who was Rasputin?</a:t>
            </a:r>
          </a:p>
          <a:p>
            <a:pPr marL="533400" indent="-533400" eaLnBrk="1" hangingPunct="1">
              <a:buFont typeface="Arial" charset="0"/>
              <a:buAutoNum type="arabicPeriod"/>
            </a:pPr>
            <a:r>
              <a:rPr lang="en-US" smtClean="0"/>
              <a:t>Why did the Women’s revolt occur?</a:t>
            </a:r>
          </a:p>
          <a:p>
            <a:pPr marL="533400" indent="-533400" eaLnBrk="1" hangingPunct="1">
              <a:buFont typeface="Arial" charset="0"/>
              <a:buAutoNum type="arabicPeriod"/>
            </a:pPr>
            <a:r>
              <a:rPr lang="en-US" smtClean="0"/>
              <a:t>How did the soldiers respond?</a:t>
            </a:r>
          </a:p>
          <a:p>
            <a:pPr marL="533400" indent="-533400" eaLnBrk="1" hangingPunct="1">
              <a:buFont typeface="Arial" charset="0"/>
              <a:buAutoNum type="arabicPeriod"/>
            </a:pPr>
            <a:endParaRPr lang="en-US" smtClean="0"/>
          </a:p>
          <a:p>
            <a:pPr marL="533400" indent="-533400" eaLnBrk="1" hangingPunct="1">
              <a:buFont typeface="Arial" charset="0"/>
              <a:buAutoNum type="arabicPeriod"/>
            </a:pPr>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B. How did Russia move from a czarist regime to a Communist regime?</a:t>
            </a:r>
            <a:br>
              <a:rPr lang="en-US" dirty="0" smtClean="0"/>
            </a:br>
            <a:endParaRPr lang="en-US" dirty="0"/>
          </a:p>
        </p:txBody>
      </p:sp>
      <p:sp>
        <p:nvSpPr>
          <p:cNvPr id="19458" name="Content Placeholder 2"/>
          <p:cNvSpPr>
            <a:spLocks noGrp="1"/>
          </p:cNvSpPr>
          <p:nvPr>
            <p:ph idx="1"/>
          </p:nvPr>
        </p:nvSpPr>
        <p:spPr>
          <a:xfrm>
            <a:off x="838200" y="1411288"/>
            <a:ext cx="10515600" cy="4351337"/>
          </a:xfrm>
        </p:spPr>
        <p:txBody>
          <a:bodyPr/>
          <a:lstStyle/>
          <a:p>
            <a:pPr eaLnBrk="1" hangingPunct="1"/>
            <a:r>
              <a:rPr lang="en-US" smtClean="0"/>
              <a:t>The newly established provisional government faced a challenge in its authority by the </a:t>
            </a:r>
            <a:r>
              <a:rPr lang="en-US" u="sng" smtClean="0"/>
              <a:t>soviets</a:t>
            </a:r>
            <a:r>
              <a:rPr lang="en-US" smtClean="0"/>
              <a:t>. </a:t>
            </a:r>
          </a:p>
          <a:p>
            <a:pPr eaLnBrk="1" hangingPunct="1"/>
            <a:r>
              <a:rPr lang="en-US" smtClean="0"/>
              <a:t>The soviets consisted mostly of Socialists, who represented the more radical interests of the lower class. </a:t>
            </a:r>
          </a:p>
          <a:p>
            <a:pPr eaLnBrk="1" hangingPunct="1"/>
            <a:r>
              <a:rPr lang="en-US" smtClean="0"/>
              <a:t>One sub-group within the soviets was the </a:t>
            </a:r>
            <a:r>
              <a:rPr lang="en-US" u="sng" smtClean="0"/>
              <a:t>Bolsheviks</a:t>
            </a:r>
            <a:r>
              <a:rPr lang="en-US" smtClean="0"/>
              <a:t>. </a:t>
            </a:r>
          </a:p>
          <a:p>
            <a:pPr lvl="1" eaLnBrk="1" hangingPunct="1"/>
            <a:r>
              <a:rPr lang="en-US" smtClean="0"/>
              <a:t>Led by V.I. Lenin</a:t>
            </a:r>
          </a:p>
          <a:p>
            <a:pPr lvl="1" eaLnBrk="1" hangingPunct="1"/>
            <a:r>
              <a:rPr lang="en-US" smtClean="0"/>
              <a:t>Part of the Marxist movement of Russian Social Democrats </a:t>
            </a:r>
          </a:p>
          <a:p>
            <a:pPr lvl="1" eaLnBrk="1" hangingPunct="1"/>
            <a:r>
              <a:rPr lang="en-US" smtClean="0"/>
              <a:t>Dedicated to violent revolution. They believed that was the only way to destroy the capitalist system.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B. How did Russia move from a czarist regime to a Communist regime?</a:t>
            </a:r>
            <a:br>
              <a:rPr lang="en-US" dirty="0" smtClean="0"/>
            </a:br>
            <a:endParaRPr lang="en-US" dirty="0"/>
          </a:p>
        </p:txBody>
      </p:sp>
      <p:sp>
        <p:nvSpPr>
          <p:cNvPr id="3" name="Content Placeholder 2"/>
          <p:cNvSpPr>
            <a:spLocks noGrp="1"/>
          </p:cNvSpPr>
          <p:nvPr>
            <p:ph idx="1"/>
          </p:nvPr>
        </p:nvSpPr>
        <p:spPr>
          <a:xfrm>
            <a:off x="838200" y="1563688"/>
            <a:ext cx="10515600" cy="4351337"/>
          </a:xfrm>
        </p:spPr>
        <p:txBody>
          <a:bodyPr rtlCol="0">
            <a:normAutofit fontScale="92500" lnSpcReduction="20000"/>
          </a:bodyPr>
          <a:lstStyle/>
          <a:p>
            <a:pPr eaLnBrk="1" fontAlgn="auto" hangingPunct="1">
              <a:spcAft>
                <a:spcPts val="0"/>
              </a:spcAft>
              <a:buFont typeface="Arial" panose="020B0604020202020204" pitchFamily="34" charset="0"/>
              <a:buChar char="•"/>
              <a:defRPr/>
            </a:pPr>
            <a:r>
              <a:rPr lang="en-US" dirty="0" smtClean="0"/>
              <a:t>With the Russian government in transition, Lenin knew this would be a good opportunity for the Bolsheviks to seize power. </a:t>
            </a:r>
          </a:p>
          <a:p>
            <a:pPr eaLnBrk="1" fontAlgn="auto" hangingPunct="1">
              <a:spcAft>
                <a:spcPts val="0"/>
              </a:spcAft>
              <a:buFont typeface="Arial" panose="020B0604020202020204" pitchFamily="34" charset="0"/>
              <a:buChar char="•"/>
              <a:defRPr/>
            </a:pPr>
            <a:r>
              <a:rPr lang="en-US" dirty="0" smtClean="0"/>
              <a:t>Lenin was traveling abroad. The German’s knew that Lenin would create chaos and disorder in Russia, so they gladly found Lenin and shipped him back to Russia. Lenin was sent in a train and never granter access to Germany. They were fearful his ideas would infect Germany. </a:t>
            </a:r>
          </a:p>
          <a:p>
            <a:pPr eaLnBrk="1" fontAlgn="auto" hangingPunct="1">
              <a:spcAft>
                <a:spcPts val="0"/>
              </a:spcAft>
              <a:buFont typeface="Arial" panose="020B0604020202020204" pitchFamily="34" charset="0"/>
              <a:buChar char="•"/>
              <a:defRPr/>
            </a:pPr>
            <a:r>
              <a:rPr lang="en-US" dirty="0" smtClean="0"/>
              <a:t>Upon his return, Lenin convinced soldiers, factory workers, and peasants to join his new Communist party by promising them land reform and that he would transfer all industry from the capitalists to committees of workers. </a:t>
            </a:r>
          </a:p>
          <a:p>
            <a:pPr eaLnBrk="1" fontAlgn="auto" hangingPunct="1">
              <a:spcAft>
                <a:spcPts val="0"/>
              </a:spcAft>
              <a:buFont typeface="Arial" panose="020B0604020202020204" pitchFamily="34" charset="0"/>
              <a:buChar char="•"/>
              <a:defRPr/>
            </a:pPr>
            <a:r>
              <a:rPr lang="en-US" dirty="0" smtClean="0"/>
              <a:t>“Peace, Land, Bread”   </a:t>
            </a:r>
          </a:p>
          <a:p>
            <a:pPr eaLnBrk="1" fontAlgn="auto" hangingPunct="1">
              <a:spcAft>
                <a:spcPts val="0"/>
              </a:spcAft>
              <a:buFont typeface="Arial" panose="020B0604020202020204" pitchFamily="34" charset="0"/>
              <a:buChar char="•"/>
              <a:defRPr/>
            </a:pPr>
            <a:r>
              <a:rPr lang="en-US" dirty="0" smtClean="0"/>
              <a:t>“Worker Control of Production”    </a:t>
            </a:r>
          </a:p>
          <a:p>
            <a:pPr eaLnBrk="1" fontAlgn="auto" hangingPunct="1">
              <a:spcAft>
                <a:spcPts val="0"/>
              </a:spcAft>
              <a:buFont typeface="Arial" panose="020B0604020202020204" pitchFamily="34" charset="0"/>
              <a:buChar char="•"/>
              <a:defRPr/>
            </a:pPr>
            <a:r>
              <a:rPr lang="en-US" dirty="0" smtClean="0"/>
              <a:t>“All Power to the Soviets”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B. How did Russia move from a czarist regime to a Communist regime?</a:t>
            </a:r>
            <a:br>
              <a:rPr lang="en-US" dirty="0" smtClean="0"/>
            </a:br>
            <a:endParaRPr lang="en-US" dirty="0"/>
          </a:p>
        </p:txBody>
      </p:sp>
      <p:sp>
        <p:nvSpPr>
          <p:cNvPr id="21506" name="Content Placeholder 2"/>
          <p:cNvSpPr>
            <a:spLocks noGrp="1"/>
          </p:cNvSpPr>
          <p:nvPr>
            <p:ph idx="1"/>
          </p:nvPr>
        </p:nvSpPr>
        <p:spPr>
          <a:xfrm>
            <a:off x="838200" y="1411288"/>
            <a:ext cx="10515600" cy="4351337"/>
          </a:xfrm>
        </p:spPr>
        <p:txBody>
          <a:bodyPr/>
          <a:lstStyle/>
          <a:p>
            <a:pPr eaLnBrk="1" hangingPunct="1"/>
            <a:r>
              <a:rPr lang="en-US" smtClean="0"/>
              <a:t>During the night of November 6, 1917, the Bolsheviks seized power of the government with little bloodshed. </a:t>
            </a:r>
          </a:p>
          <a:p>
            <a:pPr eaLnBrk="1" hangingPunct="1"/>
            <a:r>
              <a:rPr lang="en-US" smtClean="0"/>
              <a:t>Lenin created a Congress of Soviets, but in reality ruled as a dictator. </a:t>
            </a:r>
          </a:p>
          <a:p>
            <a:pPr eaLnBrk="1" hangingPunct="1"/>
            <a:r>
              <a:rPr lang="en-US" smtClean="0"/>
              <a:t>His first order of business was to sign a treaty with the Germans, which meant giving up Eastern Poland, Ukraine, Finland, and the Baltic Provinces. Peace for the Russians was costly, but Lenin argued that it did not matter because socialism would soon spread throughout Europe. </a:t>
            </a:r>
          </a:p>
          <a:p>
            <a:pPr eaLnBrk="1" hangingPunct="1"/>
            <a:r>
              <a:rPr lang="en-US" smtClean="0"/>
              <a:t>However, Russia was on the verge of another war, civil war.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8291</TotalTime>
  <Words>951</Words>
  <Application>Microsoft Office PowerPoint</Application>
  <PresentationFormat>Custom</PresentationFormat>
  <Paragraphs>71</Paragraphs>
  <Slides>11</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11</vt:i4>
      </vt:variant>
    </vt:vector>
  </HeadingPairs>
  <TitlesOfParts>
    <vt:vector size="15" baseType="lpstr">
      <vt:lpstr>Arial</vt:lpstr>
      <vt:lpstr>Calibri Light</vt:lpstr>
      <vt:lpstr>Calibri</vt:lpstr>
      <vt:lpstr>Office Theme</vt:lpstr>
      <vt:lpstr>Russian Revolution</vt:lpstr>
      <vt:lpstr>A. What factors and events led to the Russian Revolution? </vt:lpstr>
      <vt:lpstr>A. What factors and events led to the Russian Revolution? </vt:lpstr>
      <vt:lpstr>Rasputin</vt:lpstr>
      <vt:lpstr>A. What factors and events led to the Russian Revolution? </vt:lpstr>
      <vt:lpstr>Daily Assignment/Bell Work</vt:lpstr>
      <vt:lpstr>B. How did Russia move from a czarist regime to a Communist regime? </vt:lpstr>
      <vt:lpstr>B. How did Russia move from a czarist regime to a Communist regime? </vt:lpstr>
      <vt:lpstr>B. How did Russia move from a czarist regime to a Communist regime? </vt:lpstr>
      <vt:lpstr>C. What forces opposed the Communist government? </vt:lpstr>
      <vt:lpstr>D. What factors helped the Communists win the Russian civil war?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Russian Revolution</dc:title>
  <dc:creator>Richard Eberlei</dc:creator>
  <cp:lastModifiedBy>eberleir</cp:lastModifiedBy>
  <cp:revision>13</cp:revision>
  <dcterms:created xsi:type="dcterms:W3CDTF">2015-02-10T20:31:33Z</dcterms:created>
  <dcterms:modified xsi:type="dcterms:W3CDTF">2016-01-28T14:00:59Z</dcterms:modified>
</cp:coreProperties>
</file>