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3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D51ACA5-651C-4A19-AD56-5DD4F182EABD}" type="datetimeFigureOut">
              <a:rPr lang="en-US"/>
              <a:pPr>
                <a:defRPr/>
              </a:pPr>
              <a:t>11/14/2014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5E836D-86A8-47E9-BBE3-4093E00868A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3972B4B-415F-4A77-B3E1-EC3352EFF167}" type="datetimeFigureOut">
              <a:rPr lang="en-US"/>
              <a:pPr>
                <a:defRPr/>
              </a:pPr>
              <a:t>11/14/2014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623921C-620C-4ACA-A552-28419BF35D51}"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E93EC65-C3B8-4C49-B136-89DD0A4E9F55}" type="datetimeFigureOut">
              <a:rPr lang="en-US"/>
              <a:pPr>
                <a:defRPr/>
              </a:pPr>
              <a:t>11/14/2014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69269AF-0DF8-44DF-8B17-F1D7BEE5213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6862AC9-3384-4CA7-86B2-9ED9A9AB08CC}" type="datetimeFigureOut">
              <a:rPr lang="en-US"/>
              <a:pPr>
                <a:defRPr/>
              </a:pPr>
              <a:t>11/14/2014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7CCBBB8-12FF-4B08-89A6-4CC733CD855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99AA790A-DA4C-49FB-A4F3-25AB902CE25C}" type="datetimeFigureOut">
              <a:rPr lang="en-US"/>
              <a:pPr>
                <a:defRPr/>
              </a:pPr>
              <a:t>11/14/2014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708ED6-0F9F-499E-BDCF-AAC7553C9B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B96ABD3-23F7-4962-B912-C2E2E6DF2D3A}" type="datetimeFigureOut">
              <a:rPr lang="en-US"/>
              <a:pPr>
                <a:defRPr/>
              </a:pPr>
              <a:t>11/14/2014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223D30-0C22-4079-B77B-1E74405FA38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DADECEB-AFED-409C-8CEA-D92791952598}" type="datetimeFigureOut">
              <a:rPr lang="en-US"/>
              <a:pPr>
                <a:defRPr/>
              </a:pPr>
              <a:t>11/14/2014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6E06CE0-4B2D-4790-944C-A0F97F37227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65047B2-AD27-4CF1-99F2-482F4163ED40}" type="datetimeFigureOut">
              <a:rPr lang="en-US"/>
              <a:pPr>
                <a:defRPr/>
              </a:pPr>
              <a:t>11/14/2014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067C978-12DB-4AAC-8587-F8DD29D174A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FC6A4B9-71BA-4377-9C34-D61A902A8BB6}" type="datetimeFigureOut">
              <a:rPr lang="en-US"/>
              <a:pPr>
                <a:defRPr/>
              </a:pPr>
              <a:t>11/14/2014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3A31DBE-6F49-4826-B23D-CE04F1D47AB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CC475F3-A195-413A-8DCC-415102DC36F5}" type="datetimeFigureOut">
              <a:rPr lang="en-US"/>
              <a:pPr>
                <a:defRPr/>
              </a:pPr>
              <a:t>11/14/2014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55C2257-466A-408C-B0CC-FFA0A7FD1A3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ED02757-8C8B-4424-926C-ADC651F9C873}" type="datetimeFigureOut">
              <a:rPr lang="en-US"/>
              <a:pPr>
                <a:defRPr/>
              </a:pPr>
              <a:t>11/14/2014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F791944-F68C-487F-8FC2-2A9C0E875E5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8F849BD1-E751-45E1-B54A-E149B773033D}" type="datetimeFigureOut">
              <a:rPr lang="en-US"/>
              <a:pPr>
                <a:defRPr/>
              </a:pPr>
              <a:t>11/14/2014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BC5265F4-8D99-4CE4-B9BA-95FD2BC6194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09600" y="457200"/>
            <a:ext cx="7772400" cy="1470025"/>
          </a:xfrm>
        </p:spPr>
        <p:txBody>
          <a:bodyPr/>
          <a:lstStyle/>
          <a:p>
            <a:r>
              <a:rPr lang="en-US" smtClean="0"/>
              <a:t>Revolution in South America</a:t>
            </a:r>
          </a:p>
        </p:txBody>
      </p:sp>
      <p:sp>
        <p:nvSpPr>
          <p:cNvPr id="3" name="Subtitle 2"/>
          <p:cNvSpPr>
            <a:spLocks noGrp="1"/>
          </p:cNvSpPr>
          <p:nvPr>
            <p:ph type="subTitle" idx="1"/>
          </p:nvPr>
        </p:nvSpPr>
        <p:spPr>
          <a:xfrm>
            <a:off x="1371600" y="1981200"/>
            <a:ext cx="6400800" cy="3352800"/>
          </a:xfrm>
        </p:spPr>
        <p:txBody>
          <a:bodyPr rtlCol="0">
            <a:normAutofit fontScale="92500" lnSpcReduction="10000"/>
          </a:bodyPr>
          <a:lstStyle/>
          <a:p>
            <a:pPr marL="514350" indent="-514350" fontAlgn="auto">
              <a:spcAft>
                <a:spcPts val="0"/>
              </a:spcAft>
              <a:buFont typeface="Arial" pitchFamily="34" charset="0"/>
              <a:buAutoNum type="alphaUcPeriod"/>
              <a:defRPr/>
            </a:pPr>
            <a:r>
              <a:rPr lang="en-US" dirty="0" smtClean="0"/>
              <a:t>How were the nationalist revolts in Latin America influenced by the French and American Revolutions?</a:t>
            </a:r>
          </a:p>
          <a:p>
            <a:pPr marL="514350" indent="-514350" fontAlgn="auto">
              <a:spcAft>
                <a:spcPts val="0"/>
              </a:spcAft>
              <a:buFont typeface="Arial" pitchFamily="34" charset="0"/>
              <a:buAutoNum type="alphaUcPeriod"/>
              <a:defRPr/>
            </a:pPr>
            <a:r>
              <a:rPr lang="en-US" dirty="0" smtClean="0"/>
              <a:t>Give examples of how countries such as Haiti, Mexico, and those of South America were able to gain independence.</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US" sz="2800" smtClean="0"/>
              <a:t>A. How were the nationalist revolts in Latin America influenced by the French and American Revolutions?</a:t>
            </a:r>
            <a:br>
              <a:rPr lang="en-US" sz="2800" smtClean="0"/>
            </a:br>
            <a:endParaRPr lang="en-US" sz="2800" smtClean="0"/>
          </a:p>
        </p:txBody>
      </p:sp>
      <p:sp>
        <p:nvSpPr>
          <p:cNvPr id="3" name="Content Placeholder 2"/>
          <p:cNvSpPr>
            <a:spLocks noGrp="1"/>
          </p:cNvSpPr>
          <p:nvPr>
            <p:ph idx="1"/>
          </p:nvPr>
        </p:nvSpPr>
        <p:spPr>
          <a:xfrm>
            <a:off x="457200" y="1295400"/>
            <a:ext cx="8229600" cy="5257800"/>
          </a:xfrm>
        </p:spPr>
        <p:txBody>
          <a:bodyPr>
            <a:normAutofit/>
          </a:bodyPr>
          <a:lstStyle/>
          <a:p>
            <a:pPr>
              <a:lnSpc>
                <a:spcPct val="90000"/>
              </a:lnSpc>
            </a:pPr>
            <a:r>
              <a:rPr lang="en-US" smtClean="0"/>
              <a:t>By the end of the 18</a:t>
            </a:r>
            <a:r>
              <a:rPr lang="en-US" baseline="30000" smtClean="0"/>
              <a:t>th</a:t>
            </a:r>
            <a:r>
              <a:rPr lang="en-US" smtClean="0"/>
              <a:t> century, new political ideals stemming from the American Revolution were beginning to influence the </a:t>
            </a:r>
            <a:r>
              <a:rPr lang="en-US" u="sng" smtClean="0"/>
              <a:t>creole</a:t>
            </a:r>
            <a:r>
              <a:rPr lang="en-US" smtClean="0"/>
              <a:t> (descendants of Europeans living in Latin America) elites. </a:t>
            </a:r>
          </a:p>
          <a:p>
            <a:pPr lvl="1">
              <a:lnSpc>
                <a:spcPct val="90000"/>
              </a:lnSpc>
            </a:pPr>
            <a:r>
              <a:rPr lang="en-US" smtClean="0"/>
              <a:t>Controlled most land and business</a:t>
            </a:r>
          </a:p>
          <a:p>
            <a:pPr lvl="1">
              <a:lnSpc>
                <a:spcPct val="90000"/>
              </a:lnSpc>
            </a:pPr>
            <a:r>
              <a:rPr lang="en-US" smtClean="0"/>
              <a:t>Were attracted to the ideas of equality, free trade, and free press</a:t>
            </a:r>
          </a:p>
          <a:p>
            <a:pPr lvl="1">
              <a:lnSpc>
                <a:spcPct val="90000"/>
              </a:lnSpc>
            </a:pPr>
            <a:r>
              <a:rPr lang="en-US" smtClean="0"/>
              <a:t>Disliked the domination of trade by Spain and Portugal, who were accumulating most of the wealth produced in the region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US" sz="2800" smtClean="0"/>
              <a:t>A. How were the nationalist revolts in Latin America influenced by the French and American Revolutions?</a:t>
            </a:r>
            <a:br>
              <a:rPr lang="en-US" sz="2800" smtClean="0"/>
            </a:br>
            <a:endParaRPr lang="en-US" sz="2800" smtClean="0"/>
          </a:p>
        </p:txBody>
      </p:sp>
      <p:sp>
        <p:nvSpPr>
          <p:cNvPr id="3" name="Content Placeholder 2"/>
          <p:cNvSpPr>
            <a:spLocks noGrp="1"/>
          </p:cNvSpPr>
          <p:nvPr>
            <p:ph idx="1"/>
          </p:nvPr>
        </p:nvSpPr>
        <p:spPr>
          <a:xfrm>
            <a:off x="457200" y="1219200"/>
            <a:ext cx="8229600" cy="5029200"/>
          </a:xfrm>
        </p:spPr>
        <p:txBody>
          <a:bodyPr rtlCol="0">
            <a:normAutofit fontScale="92500" lnSpcReduction="10000"/>
          </a:bodyPr>
          <a:lstStyle/>
          <a:p>
            <a:pPr fontAlgn="auto">
              <a:spcAft>
                <a:spcPts val="0"/>
              </a:spcAft>
              <a:buFont typeface="Arial" pitchFamily="34" charset="0"/>
              <a:buChar char="•"/>
              <a:defRPr/>
            </a:pPr>
            <a:r>
              <a:rPr lang="en-US" dirty="0" smtClean="0"/>
              <a:t>The </a:t>
            </a:r>
            <a:r>
              <a:rPr lang="en-US" dirty="0" err="1" smtClean="0"/>
              <a:t>creole</a:t>
            </a:r>
            <a:r>
              <a:rPr lang="en-US" dirty="0" smtClean="0"/>
              <a:t> elites began to spread these new ideas and denounce the control of the monarchs and </a:t>
            </a:r>
            <a:r>
              <a:rPr lang="en-US" u="sng" dirty="0" err="1" smtClean="0"/>
              <a:t>peninsulares</a:t>
            </a:r>
            <a:r>
              <a:rPr lang="en-US" dirty="0" smtClean="0"/>
              <a:t>, leaders of the region sent over by the monarch to control the population in the region. </a:t>
            </a:r>
          </a:p>
          <a:p>
            <a:pPr fontAlgn="auto">
              <a:spcAft>
                <a:spcPts val="0"/>
              </a:spcAft>
              <a:buFont typeface="Arial" pitchFamily="34" charset="0"/>
              <a:buChar char="•"/>
              <a:defRPr/>
            </a:pPr>
            <a:r>
              <a:rPr lang="en-US" dirty="0" smtClean="0"/>
              <a:t>At the start of the 19</a:t>
            </a:r>
            <a:r>
              <a:rPr lang="en-US" baseline="30000" dirty="0" smtClean="0"/>
              <a:t>th</a:t>
            </a:r>
            <a:r>
              <a:rPr lang="en-US" dirty="0" smtClean="0"/>
              <a:t> century, Napoleon’s wars in Europe and invasion of Spain (and Portugal) weakened the authority of those countries in their Latin American colonies. </a:t>
            </a:r>
          </a:p>
          <a:p>
            <a:pPr fontAlgn="auto">
              <a:spcAft>
                <a:spcPts val="0"/>
              </a:spcAft>
              <a:buFont typeface="Arial" pitchFamily="34" charset="0"/>
              <a:buChar char="•"/>
              <a:defRPr/>
            </a:pPr>
            <a:r>
              <a:rPr lang="en-US" dirty="0" smtClean="0"/>
              <a:t>Between 1807 – 1825, a series of revolts to overthrow the colonial powers took place.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457200" y="457200"/>
            <a:ext cx="8229600" cy="1143000"/>
          </a:xfrm>
        </p:spPr>
        <p:txBody>
          <a:bodyPr/>
          <a:lstStyle/>
          <a:p>
            <a:r>
              <a:rPr lang="en-US" sz="3200" smtClean="0"/>
              <a:t>B. Give examples of how countries such as Haiti, Mexico, and those of South America were able to gain independence.</a:t>
            </a:r>
            <a:br>
              <a:rPr lang="en-US" sz="3200" smtClean="0"/>
            </a:br>
            <a:endParaRPr lang="en-US" sz="3200" smtClean="0"/>
          </a:p>
        </p:txBody>
      </p:sp>
      <p:sp>
        <p:nvSpPr>
          <p:cNvPr id="3" name="Content Placeholder 2"/>
          <p:cNvSpPr>
            <a:spLocks noGrp="1"/>
          </p:cNvSpPr>
          <p:nvPr>
            <p:ph idx="1"/>
          </p:nvPr>
        </p:nvSpPr>
        <p:spPr>
          <a:xfrm>
            <a:off x="457200" y="1600200"/>
            <a:ext cx="8229600" cy="4953000"/>
          </a:xfrm>
        </p:spPr>
        <p:txBody>
          <a:bodyPr rtlCol="0">
            <a:normAutofit fontScale="92500" lnSpcReduction="20000"/>
          </a:bodyPr>
          <a:lstStyle/>
          <a:p>
            <a:pPr fontAlgn="auto">
              <a:spcAft>
                <a:spcPts val="0"/>
              </a:spcAft>
              <a:buFont typeface="Arial" pitchFamily="34" charset="0"/>
              <a:buChar char="•"/>
              <a:defRPr/>
            </a:pPr>
            <a:r>
              <a:rPr lang="en-US" dirty="0" smtClean="0"/>
              <a:t>Haiti – In 1803, Toussaint-</a:t>
            </a:r>
            <a:r>
              <a:rPr lang="en-US" dirty="0" err="1" smtClean="0"/>
              <a:t>Louverture</a:t>
            </a:r>
            <a:r>
              <a:rPr lang="en-US" dirty="0" smtClean="0"/>
              <a:t> led more than 100,000 enslaved workers in a revolt, taking control of the island. </a:t>
            </a:r>
          </a:p>
          <a:p>
            <a:pPr fontAlgn="auto">
              <a:spcAft>
                <a:spcPts val="0"/>
              </a:spcAft>
              <a:buFont typeface="Arial" pitchFamily="34" charset="0"/>
              <a:buChar char="•"/>
              <a:defRPr/>
            </a:pPr>
            <a:r>
              <a:rPr lang="en-US" dirty="0" smtClean="0"/>
              <a:t>Mexico – In 1810, Miguel Hidalgo, a parish priest who had studied the French Revolution, enticed the local Native American and </a:t>
            </a:r>
            <a:r>
              <a:rPr lang="en-US" u="sng" dirty="0" err="1" smtClean="0"/>
              <a:t>mestiszo</a:t>
            </a:r>
            <a:r>
              <a:rPr lang="en-US" dirty="0"/>
              <a:t> </a:t>
            </a:r>
            <a:r>
              <a:rPr lang="en-US" dirty="0" smtClean="0"/>
              <a:t>(mixed European/Native) population to reclaim the land their forefathers controlled centuries before.  Even though Hidalgo was heavily defeated and sentenced to death, his actions sparked an uprising that would eventually lead to independence in 1821.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457200" y="381000"/>
            <a:ext cx="8229600" cy="1143000"/>
          </a:xfrm>
        </p:spPr>
        <p:txBody>
          <a:bodyPr/>
          <a:lstStyle/>
          <a:p>
            <a:r>
              <a:rPr lang="en-US" sz="3200" smtClean="0"/>
              <a:t>B. Give examples of how countries such as Haiti, Mexico, and those of South America were able to gain independence.</a:t>
            </a:r>
            <a:br>
              <a:rPr lang="en-US" sz="3200" smtClean="0"/>
            </a:br>
            <a:endParaRPr lang="en-US" sz="3200" smtClean="0"/>
          </a:p>
        </p:txBody>
      </p:sp>
      <p:sp>
        <p:nvSpPr>
          <p:cNvPr id="3" name="Content Placeholder 2"/>
          <p:cNvSpPr>
            <a:spLocks noGrp="1"/>
          </p:cNvSpPr>
          <p:nvPr>
            <p:ph idx="1"/>
          </p:nvPr>
        </p:nvSpPr>
        <p:spPr>
          <a:xfrm>
            <a:off x="457200" y="1600200"/>
            <a:ext cx="8229600" cy="5029200"/>
          </a:xfrm>
        </p:spPr>
        <p:txBody>
          <a:bodyPr rtlCol="0">
            <a:normAutofit fontScale="92500" lnSpcReduction="20000"/>
          </a:bodyPr>
          <a:lstStyle/>
          <a:p>
            <a:pPr fontAlgn="auto">
              <a:spcAft>
                <a:spcPts val="0"/>
              </a:spcAft>
              <a:buFont typeface="Arial" pitchFamily="34" charset="0"/>
              <a:buChar char="•"/>
              <a:defRPr/>
            </a:pPr>
            <a:r>
              <a:rPr lang="en-US" dirty="0" smtClean="0"/>
              <a:t>South America – led by </a:t>
            </a:r>
            <a:r>
              <a:rPr lang="en-US" dirty="0" err="1" smtClean="0"/>
              <a:t>creole</a:t>
            </a:r>
            <a:r>
              <a:rPr lang="en-US" dirty="0" smtClean="0"/>
              <a:t> elites San Martin (Argentina) and Simon Bolivar (Venezuela), Venezuela, Argentina, and Colombia had gained independence by 1810.</a:t>
            </a:r>
          </a:p>
          <a:p>
            <a:pPr fontAlgn="auto">
              <a:spcAft>
                <a:spcPts val="0"/>
              </a:spcAft>
              <a:buFont typeface="Arial" pitchFamily="34" charset="0"/>
              <a:buChar char="•"/>
              <a:defRPr/>
            </a:pPr>
            <a:r>
              <a:rPr lang="en-US" dirty="0" smtClean="0"/>
              <a:t>By 1817, San Martin had crossed the Andes and took the </a:t>
            </a:r>
            <a:r>
              <a:rPr lang="en-US" dirty="0" err="1" smtClean="0"/>
              <a:t>peninsulares</a:t>
            </a:r>
            <a:r>
              <a:rPr lang="en-US" dirty="0" smtClean="0"/>
              <a:t> in Chile by surprise. </a:t>
            </a:r>
          </a:p>
          <a:p>
            <a:pPr fontAlgn="auto">
              <a:spcAft>
                <a:spcPts val="0"/>
              </a:spcAft>
              <a:buFont typeface="Arial" pitchFamily="34" charset="0"/>
              <a:buChar char="•"/>
              <a:defRPr/>
            </a:pPr>
            <a:r>
              <a:rPr lang="en-US" dirty="0" smtClean="0"/>
              <a:t>By 1824, 8 countries had claimed independence from Spain. </a:t>
            </a:r>
          </a:p>
          <a:p>
            <a:pPr fontAlgn="auto">
              <a:spcAft>
                <a:spcPts val="0"/>
              </a:spcAft>
              <a:buFont typeface="Arial" pitchFamily="34" charset="0"/>
              <a:buChar char="•"/>
              <a:defRPr/>
            </a:pPr>
            <a:r>
              <a:rPr lang="en-US" dirty="0" smtClean="0"/>
              <a:t>By 1823, Central America had freedom, and was divided into 5 countries (not Belize and Panama).</a:t>
            </a:r>
          </a:p>
          <a:p>
            <a:pPr fontAlgn="auto">
              <a:spcAft>
                <a:spcPts val="0"/>
              </a:spcAft>
              <a:buFont typeface="Arial" pitchFamily="34" charset="0"/>
              <a:buChar char="•"/>
              <a:defRPr/>
            </a:pPr>
            <a:r>
              <a:rPr lang="en-US" dirty="0" smtClean="0"/>
              <a:t>In 1822, Brazil was granted independence from Portugal’s “king in waiting”.</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1142</TotalTime>
  <Words>400</Words>
  <Application>Microsoft Office PowerPoint</Application>
  <PresentationFormat>On-screen Show (4:3)</PresentationFormat>
  <Paragraphs>21</Paragraphs>
  <Slides>5</Slides>
  <Notes>0</Notes>
  <HiddenSlides>0</HiddenSlides>
  <MMClips>0</MMClips>
  <ScaleCrop>false</ScaleCrop>
  <HeadingPairs>
    <vt:vector size="6" baseType="variant">
      <vt:variant>
        <vt:lpstr>Fonts Used</vt:lpstr>
      </vt:variant>
      <vt:variant>
        <vt:i4>2</vt:i4>
      </vt:variant>
      <vt:variant>
        <vt:lpstr>Design Template</vt:lpstr>
      </vt:variant>
      <vt:variant>
        <vt:i4>1</vt:i4>
      </vt:variant>
      <vt:variant>
        <vt:lpstr>Slide Titles</vt:lpstr>
      </vt:variant>
      <vt:variant>
        <vt:i4>5</vt:i4>
      </vt:variant>
    </vt:vector>
  </HeadingPairs>
  <TitlesOfParts>
    <vt:vector size="8" baseType="lpstr">
      <vt:lpstr>Calibri</vt:lpstr>
      <vt:lpstr>Arial</vt:lpstr>
      <vt:lpstr>Office Theme</vt:lpstr>
      <vt:lpstr>Revolution in South America</vt:lpstr>
      <vt:lpstr>A. How were the nationalist revolts in Latin America influenced by the French and American Revolutions? </vt:lpstr>
      <vt:lpstr>A. How were the nationalist revolts in Latin America influenced by the French and American Revolutions? </vt:lpstr>
      <vt:lpstr>B. Give examples of how countries such as Haiti, Mexico, and those of South America were able to gain independence. </vt:lpstr>
      <vt:lpstr>B. Give examples of how countries such as Haiti, Mexico, and those of South America were able to gain independence.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Revolution in South America</dc:title>
  <dc:creator>Coach Watson</dc:creator>
  <cp:lastModifiedBy>eberleir</cp:lastModifiedBy>
  <cp:revision>2</cp:revision>
  <dcterms:created xsi:type="dcterms:W3CDTF">2014-11-13T19:37:20Z</dcterms:created>
  <dcterms:modified xsi:type="dcterms:W3CDTF">2014-11-14T14:42:47Z</dcterms:modified>
</cp:coreProperties>
</file>