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6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7A2EB5-4E86-49F8-82B4-4C441962144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4636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A2EB5-4E86-49F8-82B4-4C441962144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396688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A2EB5-4E86-49F8-82B4-4C441962144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70354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A2EB5-4E86-49F8-82B4-4C441962144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337088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7A2EB5-4E86-49F8-82B4-4C441962144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181525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7A2EB5-4E86-49F8-82B4-4C441962144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166729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7A2EB5-4E86-49F8-82B4-4C441962144B}"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71281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7A2EB5-4E86-49F8-82B4-4C441962144B}"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274408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A2EB5-4E86-49F8-82B4-4C441962144B}"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382806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7A2EB5-4E86-49F8-82B4-4C441962144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223888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7A2EB5-4E86-49F8-82B4-4C441962144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3CCE-28B3-45FF-9A42-09495E322350}" type="slidenum">
              <a:rPr lang="en-US" smtClean="0"/>
              <a:t>‹#›</a:t>
            </a:fld>
            <a:endParaRPr lang="en-US"/>
          </a:p>
        </p:txBody>
      </p:sp>
    </p:spTree>
    <p:extLst>
      <p:ext uri="{BB962C8B-B14F-4D97-AF65-F5344CB8AC3E}">
        <p14:creationId xmlns:p14="http://schemas.microsoft.com/office/powerpoint/2010/main" val="163355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A2EB5-4E86-49F8-82B4-4C441962144B}" type="datetimeFigureOut">
              <a:rPr lang="en-US" smtClean="0"/>
              <a:t>1/31/2019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43CCE-28B3-45FF-9A42-09495E322350}" type="slidenum">
              <a:rPr lang="en-US" smtClean="0"/>
              <a:t>‹#›</a:t>
            </a:fld>
            <a:endParaRPr lang="en-US"/>
          </a:p>
        </p:txBody>
      </p:sp>
    </p:spTree>
    <p:extLst>
      <p:ext uri="{BB962C8B-B14F-4D97-AF65-F5344CB8AC3E}">
        <p14:creationId xmlns:p14="http://schemas.microsoft.com/office/powerpoint/2010/main" val="146215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0106"/>
            <a:ext cx="9144000" cy="2387600"/>
          </a:xfrm>
        </p:spPr>
        <p:txBody>
          <a:bodyPr/>
          <a:lstStyle/>
          <a:p>
            <a:r>
              <a:rPr lang="en-US" dirty="0"/>
              <a:t>From Russia to the USSR</a:t>
            </a:r>
          </a:p>
        </p:txBody>
      </p:sp>
      <p:sp>
        <p:nvSpPr>
          <p:cNvPr id="3" name="Subtitle 2"/>
          <p:cNvSpPr>
            <a:spLocks noGrp="1"/>
          </p:cNvSpPr>
          <p:nvPr>
            <p:ph type="subTitle" idx="1"/>
          </p:nvPr>
        </p:nvSpPr>
        <p:spPr/>
        <p:txBody>
          <a:bodyPr>
            <a:normAutofit fontScale="62500" lnSpcReduction="20000"/>
          </a:bodyPr>
          <a:lstStyle/>
          <a:p>
            <a:r>
              <a:rPr lang="en-US" sz="2600" b="1" dirty="0"/>
              <a:t>State Standard W.42: </a:t>
            </a:r>
            <a:r>
              <a:rPr lang="en-US" sz="2600" dirty="0"/>
              <a:t>Compare the connection between economic and political policies, the absence of a free press, and systematic violations of human rights during Stalin’s rise to power in the Soviet Union. </a:t>
            </a:r>
          </a:p>
          <a:p>
            <a:endParaRPr lang="en-US" dirty="0"/>
          </a:p>
          <a:p>
            <a:pPr marL="514350" indent="-514350">
              <a:buAutoNum type="alphaUcPeriod"/>
            </a:pPr>
            <a:r>
              <a:rPr lang="en-US" sz="3000" dirty="0"/>
              <a:t>How did Stalin gain and maintain power in the USSR?</a:t>
            </a:r>
          </a:p>
          <a:p>
            <a:pPr marL="514350" indent="-514350">
              <a:buAutoNum type="alphaUcPeriod"/>
            </a:pPr>
            <a:r>
              <a:rPr lang="en-US" sz="3000" dirty="0"/>
              <a:t>Describe Stalin’s Five-Year Plans and how they affected Russia. </a:t>
            </a:r>
          </a:p>
        </p:txBody>
      </p:sp>
    </p:spTree>
    <p:extLst>
      <p:ext uri="{BB962C8B-B14F-4D97-AF65-F5344CB8AC3E}">
        <p14:creationId xmlns:p14="http://schemas.microsoft.com/office/powerpoint/2010/main" val="317272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How did Stalin gain and maintain power in the USSR?</a:t>
            </a:r>
            <a:br>
              <a:rPr lang="en-US" dirty="0"/>
            </a:br>
            <a:endParaRPr lang="en-US" dirty="0"/>
          </a:p>
        </p:txBody>
      </p:sp>
      <p:sp>
        <p:nvSpPr>
          <p:cNvPr id="3" name="Content Placeholder 2"/>
          <p:cNvSpPr>
            <a:spLocks noGrp="1"/>
          </p:cNvSpPr>
          <p:nvPr>
            <p:ph idx="1"/>
          </p:nvPr>
        </p:nvSpPr>
        <p:spPr>
          <a:xfrm>
            <a:off x="359229" y="1553482"/>
            <a:ext cx="11440885" cy="4351338"/>
          </a:xfrm>
        </p:spPr>
        <p:txBody>
          <a:bodyPr/>
          <a:lstStyle/>
          <a:p>
            <a:r>
              <a:rPr lang="en-US" sz="3200" dirty="0"/>
              <a:t>Between 1920 and 1922, Lenin and his communist regime began to experience of economic problems:</a:t>
            </a:r>
          </a:p>
          <a:p>
            <a:pPr lvl="1"/>
            <a:r>
              <a:rPr lang="en-US" sz="2800" dirty="0"/>
              <a:t>Drought caused famine </a:t>
            </a:r>
          </a:p>
          <a:p>
            <a:pPr lvl="1"/>
            <a:r>
              <a:rPr lang="en-US" sz="2800" dirty="0"/>
              <a:t>Farmers began hoarding the food they were growing to sabotage the Communists.</a:t>
            </a:r>
          </a:p>
          <a:p>
            <a:pPr lvl="2"/>
            <a:r>
              <a:rPr lang="en-US" sz="2400" dirty="0"/>
              <a:t>Why would they do that?</a:t>
            </a:r>
          </a:p>
          <a:p>
            <a:pPr lvl="2"/>
            <a:r>
              <a:rPr lang="en-US" sz="2400" dirty="0"/>
              <a:t>As many as 5 million died</a:t>
            </a:r>
          </a:p>
          <a:p>
            <a:pPr lvl="1"/>
            <a:r>
              <a:rPr lang="en-US" sz="2800" dirty="0"/>
              <a:t>Industry collapsed along with farming.</a:t>
            </a:r>
          </a:p>
          <a:p>
            <a:pPr marL="914400" lvl="2" indent="0">
              <a:buNone/>
            </a:pPr>
            <a:endParaRPr lang="en-US" dirty="0"/>
          </a:p>
        </p:txBody>
      </p:sp>
    </p:spTree>
    <p:extLst>
      <p:ext uri="{BB962C8B-B14F-4D97-AF65-F5344CB8AC3E}">
        <p14:creationId xmlns:p14="http://schemas.microsoft.com/office/powerpoint/2010/main" val="25770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How did Stalin gain and maintain power in the USSR?</a:t>
            </a:r>
            <a:br>
              <a:rPr lang="en-US" dirty="0"/>
            </a:br>
            <a:endParaRPr lang="en-US" dirty="0"/>
          </a:p>
        </p:txBody>
      </p:sp>
      <p:sp>
        <p:nvSpPr>
          <p:cNvPr id="3" name="Content Placeholder 2"/>
          <p:cNvSpPr>
            <a:spLocks noGrp="1"/>
          </p:cNvSpPr>
          <p:nvPr>
            <p:ph idx="1"/>
          </p:nvPr>
        </p:nvSpPr>
        <p:spPr>
          <a:xfrm>
            <a:off x="838200" y="1499054"/>
            <a:ext cx="10515600" cy="4351338"/>
          </a:xfrm>
        </p:spPr>
        <p:txBody>
          <a:bodyPr/>
          <a:lstStyle/>
          <a:p>
            <a:r>
              <a:rPr lang="en-US" dirty="0"/>
              <a:t>In response, Lenin created the New Economic Policy (NEP).</a:t>
            </a:r>
          </a:p>
          <a:p>
            <a:pPr lvl="1"/>
            <a:r>
              <a:rPr lang="en-US" dirty="0"/>
              <a:t>Peasant farmers were allowed to sale their produce openly (capitalism).</a:t>
            </a:r>
          </a:p>
          <a:p>
            <a:pPr lvl="1"/>
            <a:r>
              <a:rPr lang="en-US" dirty="0"/>
              <a:t>Small businesses that employed less than 20 workers could be privately owned and operated (also capitalism). </a:t>
            </a:r>
          </a:p>
          <a:p>
            <a:pPr lvl="1"/>
            <a:r>
              <a:rPr lang="en-US" dirty="0"/>
              <a:t>In the process, Lenin created the Union of Soviet Socialist Republic (USSR), or the Soviet Union. </a:t>
            </a:r>
          </a:p>
          <a:p>
            <a:pPr lvl="1"/>
            <a:r>
              <a:rPr lang="en-US" dirty="0"/>
              <a:t>Lenin intended for the NEP to be temporary but before he could disband it, he died in 1924.</a:t>
            </a:r>
          </a:p>
        </p:txBody>
      </p:sp>
    </p:spTree>
    <p:extLst>
      <p:ext uri="{BB962C8B-B14F-4D97-AF65-F5344CB8AC3E}">
        <p14:creationId xmlns:p14="http://schemas.microsoft.com/office/powerpoint/2010/main" val="199191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How did Stalin gain and maintain power in the USSR?</a:t>
            </a:r>
            <a:br>
              <a:rPr lang="en-US" dirty="0"/>
            </a:br>
            <a:endParaRPr lang="en-US" dirty="0"/>
          </a:p>
        </p:txBody>
      </p:sp>
      <p:sp>
        <p:nvSpPr>
          <p:cNvPr id="3" name="Content Placeholder 2"/>
          <p:cNvSpPr>
            <a:spLocks noGrp="1"/>
          </p:cNvSpPr>
          <p:nvPr>
            <p:ph idx="1"/>
          </p:nvPr>
        </p:nvSpPr>
        <p:spPr>
          <a:xfrm>
            <a:off x="838200" y="1553482"/>
            <a:ext cx="10515600" cy="4351338"/>
          </a:xfrm>
        </p:spPr>
        <p:txBody>
          <a:bodyPr>
            <a:normAutofit lnSpcReduction="10000"/>
          </a:bodyPr>
          <a:lstStyle/>
          <a:p>
            <a:r>
              <a:rPr lang="en-US" sz="3200" dirty="0"/>
              <a:t>Upon Lenin’s death, two candidates to replace him emerged:</a:t>
            </a:r>
          </a:p>
          <a:p>
            <a:pPr lvl="1"/>
            <a:r>
              <a:rPr lang="en-US" sz="2800" dirty="0"/>
              <a:t>Leon Trotsky </a:t>
            </a:r>
          </a:p>
          <a:p>
            <a:pPr lvl="2"/>
            <a:r>
              <a:rPr lang="en-US" sz="2400" dirty="0"/>
              <a:t>Wanted to end the NEP</a:t>
            </a:r>
          </a:p>
          <a:p>
            <a:pPr lvl="2"/>
            <a:r>
              <a:rPr lang="en-US" sz="2400" dirty="0"/>
              <a:t>Wanted to rapidly industrialize (what would that do to the peasant farmers?)</a:t>
            </a:r>
          </a:p>
          <a:p>
            <a:pPr lvl="2"/>
            <a:r>
              <a:rPr lang="en-US" sz="2400" dirty="0"/>
              <a:t>Wanted to spread communism abroad for the survival of the revolution</a:t>
            </a:r>
          </a:p>
          <a:p>
            <a:pPr lvl="1"/>
            <a:r>
              <a:rPr lang="en-US" sz="2800" dirty="0"/>
              <a:t>Joseph Stalin</a:t>
            </a:r>
          </a:p>
          <a:p>
            <a:pPr lvl="2"/>
            <a:r>
              <a:rPr lang="en-US" sz="2400" dirty="0"/>
              <a:t>Trotsky’s personal rival</a:t>
            </a:r>
          </a:p>
          <a:p>
            <a:pPr lvl="2"/>
            <a:r>
              <a:rPr lang="en-US" sz="2400" dirty="0"/>
              <a:t>Wanted to continue the NEP</a:t>
            </a:r>
          </a:p>
          <a:p>
            <a:pPr lvl="2"/>
            <a:r>
              <a:rPr lang="en-US" sz="2400" dirty="0"/>
              <a:t>Wanted to protect the peasants by not industrializing too fast</a:t>
            </a:r>
          </a:p>
          <a:p>
            <a:pPr lvl="2"/>
            <a:r>
              <a:rPr lang="en-US" sz="2400" dirty="0"/>
              <a:t>Wanted to focus on building Russia’s socialist state, not spreading abroad</a:t>
            </a:r>
          </a:p>
        </p:txBody>
      </p:sp>
    </p:spTree>
    <p:extLst>
      <p:ext uri="{BB962C8B-B14F-4D97-AF65-F5344CB8AC3E}">
        <p14:creationId xmlns:p14="http://schemas.microsoft.com/office/powerpoint/2010/main" val="239480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How did Stalin gain and maintain power in the USSR?</a:t>
            </a:r>
            <a:br>
              <a:rPr lang="en-US" dirty="0"/>
            </a:br>
            <a:endParaRPr lang="en-US" dirty="0"/>
          </a:p>
        </p:txBody>
      </p:sp>
      <p:sp>
        <p:nvSpPr>
          <p:cNvPr id="3" name="Content Placeholder 2"/>
          <p:cNvSpPr>
            <a:spLocks noGrp="1"/>
          </p:cNvSpPr>
          <p:nvPr>
            <p:ph idx="1"/>
          </p:nvPr>
        </p:nvSpPr>
        <p:spPr>
          <a:xfrm>
            <a:off x="838200" y="1690688"/>
            <a:ext cx="10515600" cy="4351338"/>
          </a:xfrm>
        </p:spPr>
        <p:txBody>
          <a:bodyPr/>
          <a:lstStyle/>
          <a:p>
            <a:r>
              <a:rPr lang="en-US" dirty="0"/>
              <a:t>Even though Lenin had left the position for Trotsky in his will, Stalin used his position to gain leverage with the Communist Party, and they eventually elected to choose Stalin as the next leader. </a:t>
            </a:r>
          </a:p>
          <a:p>
            <a:r>
              <a:rPr lang="en-US" dirty="0"/>
              <a:t>Upon election, Stalin abolished the Bolshevik party and established himself as sole dictator. </a:t>
            </a:r>
          </a:p>
          <a:p>
            <a:r>
              <a:rPr lang="en-US" dirty="0"/>
              <a:t>Trotsky was forced out and went to live in Mexico. He was likely killed at Stalin’s orders in 1940.</a:t>
            </a:r>
          </a:p>
        </p:txBody>
      </p:sp>
    </p:spTree>
    <p:extLst>
      <p:ext uri="{BB962C8B-B14F-4D97-AF65-F5344CB8AC3E}">
        <p14:creationId xmlns:p14="http://schemas.microsoft.com/office/powerpoint/2010/main" val="317117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 Describe Stalin’s Five-Year Plans and how they affected Russia. </a:t>
            </a:r>
            <a:br>
              <a:rPr lang="en-US" dirty="0"/>
            </a:br>
            <a:endParaRPr lang="en-US" dirty="0"/>
          </a:p>
        </p:txBody>
      </p:sp>
      <p:sp>
        <p:nvSpPr>
          <p:cNvPr id="3" name="Content Placeholder 2"/>
          <p:cNvSpPr>
            <a:spLocks noGrp="1"/>
          </p:cNvSpPr>
          <p:nvPr>
            <p:ph idx="1"/>
          </p:nvPr>
        </p:nvSpPr>
        <p:spPr>
          <a:xfrm>
            <a:off x="838200" y="1553482"/>
            <a:ext cx="10515600" cy="4351338"/>
          </a:xfrm>
        </p:spPr>
        <p:txBody>
          <a:bodyPr/>
          <a:lstStyle/>
          <a:p>
            <a:r>
              <a:rPr lang="en-US" dirty="0"/>
              <a:t>In 1928, Stalin started the first of his Five-Year Plans.</a:t>
            </a:r>
          </a:p>
          <a:p>
            <a:pPr lvl="1"/>
            <a:r>
              <a:rPr lang="en-US" dirty="0"/>
              <a:t>The purpose of the first plan was to rapidly industrialize Russia. </a:t>
            </a:r>
          </a:p>
          <a:p>
            <a:pPr lvl="1"/>
            <a:r>
              <a:rPr lang="en-US" dirty="0"/>
              <a:t>Capital goods used to produce other goods (during the next five years) was the focus of this plan. </a:t>
            </a:r>
          </a:p>
          <a:p>
            <a:pPr lvl="2"/>
            <a:r>
              <a:rPr lang="en-US" dirty="0"/>
              <a:t>Ex: machinery in factories</a:t>
            </a:r>
          </a:p>
          <a:p>
            <a:pPr lvl="1"/>
            <a:r>
              <a:rPr lang="en-US" dirty="0"/>
              <a:t>During the first ten years, the production of heavy machinery and steel quadrupled.</a:t>
            </a:r>
          </a:p>
          <a:p>
            <a:pPr lvl="1"/>
            <a:r>
              <a:rPr lang="en-US" dirty="0"/>
              <a:t>Oil production was doubled. </a:t>
            </a:r>
          </a:p>
        </p:txBody>
      </p:sp>
    </p:spTree>
    <p:extLst>
      <p:ext uri="{BB962C8B-B14F-4D97-AF65-F5344CB8AC3E}">
        <p14:creationId xmlns:p14="http://schemas.microsoft.com/office/powerpoint/2010/main" val="237247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 Describe Stalin’s Five-Year Plans and how they affected Russia. </a:t>
            </a:r>
            <a:br>
              <a:rPr lang="en-US" dirty="0"/>
            </a:br>
            <a:endParaRPr lang="en-US" dirty="0"/>
          </a:p>
        </p:txBody>
      </p:sp>
      <p:sp>
        <p:nvSpPr>
          <p:cNvPr id="3" name="Content Placeholder 2"/>
          <p:cNvSpPr>
            <a:spLocks noGrp="1"/>
          </p:cNvSpPr>
          <p:nvPr>
            <p:ph idx="1"/>
          </p:nvPr>
        </p:nvSpPr>
        <p:spPr>
          <a:xfrm>
            <a:off x="321129" y="1472973"/>
            <a:ext cx="11549742" cy="5091113"/>
          </a:xfrm>
        </p:spPr>
        <p:txBody>
          <a:bodyPr>
            <a:normAutofit/>
          </a:bodyPr>
          <a:lstStyle/>
          <a:p>
            <a:r>
              <a:rPr lang="en-US" dirty="0"/>
              <a:t>Social and political costs of Stalin’s Five-Year Plans:</a:t>
            </a:r>
          </a:p>
          <a:p>
            <a:pPr lvl="1"/>
            <a:r>
              <a:rPr lang="en-US" sz="2800" dirty="0"/>
              <a:t>Stalin abandoned investing in housing for his growing number of factory workers.</a:t>
            </a:r>
          </a:p>
          <a:p>
            <a:pPr lvl="2"/>
            <a:r>
              <a:rPr lang="en-US" sz="2400" dirty="0"/>
              <a:t>Living conditions were miserable. </a:t>
            </a:r>
          </a:p>
          <a:p>
            <a:pPr lvl="1"/>
            <a:r>
              <a:rPr lang="en-US" sz="2800" dirty="0"/>
              <a:t>Wages of factory workers declined 43% between 1928 – 1940.</a:t>
            </a:r>
          </a:p>
          <a:p>
            <a:pPr lvl="1"/>
            <a:r>
              <a:rPr lang="en-US" sz="2800" u="sng" dirty="0"/>
              <a:t>Collectivization</a:t>
            </a:r>
            <a:r>
              <a:rPr lang="en-US" sz="2800" dirty="0"/>
              <a:t> – Stalin took the farm land of the peasants under government control.</a:t>
            </a:r>
            <a:endParaRPr lang="en-US" sz="2800" u="sng" dirty="0"/>
          </a:p>
          <a:p>
            <a:pPr lvl="2"/>
            <a:r>
              <a:rPr lang="en-US" sz="2400" dirty="0"/>
              <a:t>Farmers responded by hoarding food and killing livestock. </a:t>
            </a:r>
          </a:p>
          <a:p>
            <a:pPr lvl="2"/>
            <a:r>
              <a:rPr lang="en-US" sz="2400" dirty="0"/>
              <a:t>In response, Stalin became more aggressive (26 million to 250,000)</a:t>
            </a:r>
          </a:p>
          <a:p>
            <a:pPr lvl="1"/>
            <a:r>
              <a:rPr lang="en-US" sz="2800" dirty="0"/>
              <a:t>The </a:t>
            </a:r>
            <a:r>
              <a:rPr lang="en-US" sz="2800" u="sng" dirty="0"/>
              <a:t>Great Purge</a:t>
            </a:r>
            <a:r>
              <a:rPr lang="en-US" sz="2800" dirty="0"/>
              <a:t> </a:t>
            </a:r>
          </a:p>
          <a:p>
            <a:pPr lvl="2"/>
            <a:r>
              <a:rPr lang="en-US" sz="2000" dirty="0"/>
              <a:t>It is estimated that 8-20 million never returned from labor camps or were executed during this period. </a:t>
            </a:r>
          </a:p>
          <a:p>
            <a:pPr lvl="2"/>
            <a:endParaRPr lang="en-US" u="sng" dirty="0"/>
          </a:p>
        </p:txBody>
      </p:sp>
    </p:spTree>
    <p:extLst>
      <p:ext uri="{BB962C8B-B14F-4D97-AF65-F5344CB8AC3E}">
        <p14:creationId xmlns:p14="http://schemas.microsoft.com/office/powerpoint/2010/main" val="120742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297"/>
            <a:ext cx="10515600" cy="1325563"/>
          </a:xfrm>
        </p:spPr>
        <p:txBody>
          <a:bodyPr>
            <a:normAutofit/>
          </a:bodyPr>
          <a:lstStyle/>
          <a:p>
            <a:r>
              <a:rPr lang="en-US" sz="3200" dirty="0"/>
              <a:t>C. What is the difference between authoritarian and totalitarian governments? What was their goal in the West?</a:t>
            </a:r>
          </a:p>
        </p:txBody>
      </p:sp>
      <p:sp>
        <p:nvSpPr>
          <p:cNvPr id="3" name="Content Placeholder 2"/>
          <p:cNvSpPr>
            <a:spLocks noGrp="1"/>
          </p:cNvSpPr>
          <p:nvPr>
            <p:ph idx="1"/>
          </p:nvPr>
        </p:nvSpPr>
        <p:spPr>
          <a:xfrm>
            <a:off x="838200" y="1673225"/>
            <a:ext cx="10515600" cy="4351338"/>
          </a:xfrm>
        </p:spPr>
        <p:txBody>
          <a:bodyPr>
            <a:normAutofit lnSpcReduction="10000"/>
          </a:bodyPr>
          <a:lstStyle/>
          <a:p>
            <a:r>
              <a:rPr lang="en-US" u="sng" dirty="0"/>
              <a:t>Authoritarian Government</a:t>
            </a:r>
            <a:r>
              <a:rPr lang="en-US" dirty="0"/>
              <a:t>: controlled by a one party system, usually led by a dictator. </a:t>
            </a:r>
            <a:endParaRPr lang="en-US" u="sng" dirty="0"/>
          </a:p>
          <a:p>
            <a:r>
              <a:rPr lang="en-US" u="sng" dirty="0"/>
              <a:t>Totalitarian Government</a:t>
            </a:r>
            <a:r>
              <a:rPr lang="en-US" dirty="0"/>
              <a:t>: Extreme version of authoritarian. Dictators seek to control every aspect of citizen life. </a:t>
            </a:r>
          </a:p>
          <a:p>
            <a:pPr lvl="1"/>
            <a:r>
              <a:rPr lang="en-US" dirty="0"/>
              <a:t>Limit freedoms</a:t>
            </a:r>
          </a:p>
          <a:p>
            <a:pPr lvl="1"/>
            <a:r>
              <a:rPr lang="en-US" b="1" dirty="0"/>
              <a:t>Control both social and economic institutions</a:t>
            </a:r>
          </a:p>
          <a:p>
            <a:pPr lvl="1"/>
            <a:r>
              <a:rPr lang="en-US" dirty="0"/>
              <a:t>Use “secret” police to force ideology on citizens (which could also happen in an authoritarian system)</a:t>
            </a:r>
          </a:p>
          <a:p>
            <a:pPr lvl="1"/>
            <a:r>
              <a:rPr lang="en-US" dirty="0"/>
              <a:t>Includes communism and fascism</a:t>
            </a:r>
          </a:p>
          <a:p>
            <a:r>
              <a:rPr lang="en-US" dirty="0"/>
              <a:t>Great Britain and France were the only two European nations that remained democratic during this time period. </a:t>
            </a:r>
          </a:p>
          <a:p>
            <a:pPr lvl="1"/>
            <a:endParaRPr lang="en-US" dirty="0"/>
          </a:p>
        </p:txBody>
      </p:sp>
    </p:spTree>
    <p:extLst>
      <p:ext uri="{BB962C8B-B14F-4D97-AF65-F5344CB8AC3E}">
        <p14:creationId xmlns:p14="http://schemas.microsoft.com/office/powerpoint/2010/main" val="2186372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2F19848BF2545808D7959E50FEFDA" ma:contentTypeVersion="0" ma:contentTypeDescription="Create a new document." ma:contentTypeScope="" ma:versionID="556d6d5c6688289e0805084288f84f4d">
  <xsd:schema xmlns:xsd="http://www.w3.org/2001/XMLSchema" xmlns:xs="http://www.w3.org/2001/XMLSchema" xmlns:p="http://schemas.microsoft.com/office/2006/metadata/properties" targetNamespace="http://schemas.microsoft.com/office/2006/metadata/properties" ma:root="true" ma:fieldsID="8283246529ae3d18a0a43519cfe07fc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6E66E8-94C8-4B2B-8D91-1C393D2100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7E10409-9EB8-446E-8786-BD65175FDB4B}">
  <ds:schemaRefs>
    <ds:schemaRef ds:uri="http://schemas.microsoft.com/sharepoint/v3/contenttype/forms"/>
  </ds:schemaRefs>
</ds:datastoreItem>
</file>

<file path=customXml/itemProps3.xml><?xml version="1.0" encoding="utf-8"?>
<ds:datastoreItem xmlns:ds="http://schemas.openxmlformats.org/officeDocument/2006/customXml" ds:itemID="{3333DCEE-1A0B-44FD-9A3E-3745572F523D}">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1156</TotalTime>
  <Words>691</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From Russia to the USSR</vt:lpstr>
      <vt:lpstr>A. How did Stalin gain and maintain power in the USSR? </vt:lpstr>
      <vt:lpstr>A. How did Stalin gain and maintain power in the USSR? </vt:lpstr>
      <vt:lpstr>A. How did Stalin gain and maintain power in the USSR? </vt:lpstr>
      <vt:lpstr>A. How did Stalin gain and maintain power in the USSR? </vt:lpstr>
      <vt:lpstr>B. Describe Stalin’s Five-Year Plans and how they affected Russia.  </vt:lpstr>
      <vt:lpstr>B. Describe Stalin’s Five-Year Plans and how they affected Russia.  </vt:lpstr>
      <vt:lpstr>C. What is the difference between authoritarian and totalitarian governments? What was their goal in the West?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Russia to the USSR</dc:title>
  <dc:creator>Richard Eberlei</dc:creator>
  <cp:lastModifiedBy>Richard Eberlei</cp:lastModifiedBy>
  <cp:revision>10</cp:revision>
  <dcterms:created xsi:type="dcterms:W3CDTF">2015-02-12T22:00:52Z</dcterms:created>
  <dcterms:modified xsi:type="dcterms:W3CDTF">2019-01-31T14:20:34Z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0x01010072A2F19848BF2545808D7959E50FEFDA</vt:lpwstr>
  </property>
</Properties>
</file>