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58" r:id="rId6"/>
    <p:sldId id="264" r:id="rId7"/>
    <p:sldId id="259" r:id="rId8"/>
    <p:sldId id="260" r:id="rId9"/>
    <p:sldId id="261" r:id="rId10"/>
    <p:sldId id="262" r:id="rId11"/>
    <p:sldId id="263" r:id="rId1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92D52A-1E13-4657-AE38-A359DEA3564A}" type="datetimeFigureOut">
              <a:rPr lang="en-US"/>
              <a:pPr>
                <a:defRPr/>
              </a:pPr>
              <a:t>9/5/2018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8BA279-B935-4013-8111-2AC9C1C78E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512AF0C-DBCD-4F1D-AEC3-DC7B3A3F5C77}" type="datetimeFigureOut">
              <a:rPr lang="en-US"/>
              <a:pPr>
                <a:defRPr/>
              </a:pPr>
              <a:t>9/5/2018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4B14A-70A4-4F06-9C62-50BD3CD808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ED0112-8241-4185-A306-2CF672C4186C}" type="datetimeFigureOut">
              <a:rPr lang="en-US"/>
              <a:pPr>
                <a:defRPr/>
              </a:pPr>
              <a:t>9/5/2018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24520B-D5C5-45C7-8949-0ED6FACEAE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A4A117-C712-469B-9511-CF2B8992F3C9}" type="datetimeFigureOut">
              <a:rPr lang="en-US"/>
              <a:pPr>
                <a:defRPr/>
              </a:pPr>
              <a:t>9/5/2018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9DC6A-34BB-425F-80C9-831D530D85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7DEB394-EDF5-4028-BB78-4132B5423FB0}" type="datetimeFigureOut">
              <a:rPr lang="en-US"/>
              <a:pPr>
                <a:defRPr/>
              </a:pPr>
              <a:t>9/5/2018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D5B07-5B9A-49BE-ADA4-30739D4E2C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52B6357-07F2-49AB-8D0B-DC88B17948E5}" type="datetimeFigureOut">
              <a:rPr lang="en-US"/>
              <a:pPr>
                <a:defRPr/>
              </a:pPr>
              <a:t>9/5/2018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DF64DF-DF89-491D-AC10-033B308062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052CD7B-903D-4D46-B2E1-A4309D46A96C}" type="datetimeFigureOut">
              <a:rPr lang="en-US"/>
              <a:pPr>
                <a:defRPr/>
              </a:pPr>
              <a:t>9/5/2018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3EA2C9-6BCF-4F80-8867-7FD5686E90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E27F415-E2EA-46E1-8735-14BABAC32821}" type="datetimeFigureOut">
              <a:rPr lang="en-US"/>
              <a:pPr>
                <a:defRPr/>
              </a:pPr>
              <a:t>9/5/2018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0F2CE7-9B77-4069-83F5-630BF9DBD38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E5F86C-6366-450F-A5E3-E36C9598F42F}" type="datetimeFigureOut">
              <a:rPr lang="en-US"/>
              <a:pPr>
                <a:defRPr/>
              </a:pPr>
              <a:t>9/5/2018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5C00E0-9A44-487F-B781-BB71A08644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BA0A58E-35DA-4CC8-B720-B310401DF236}" type="datetimeFigureOut">
              <a:rPr lang="en-US"/>
              <a:pPr>
                <a:defRPr/>
              </a:pPr>
              <a:t>9/5/2018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75BAF2-D550-44B8-A8A3-CF50255972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E3918E5-3D12-4290-88D4-D997F3891B6A}" type="datetimeFigureOut">
              <a:rPr lang="en-US"/>
              <a:pPr>
                <a:defRPr/>
              </a:pPr>
              <a:t>9/5/2018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57CA1D-242C-4900-9122-CCAB3E99BA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1B7EA9-D130-41B4-8DE7-6572E99B2968}" type="datetimeFigureOut">
              <a:rPr lang="en-US"/>
              <a:pPr>
                <a:defRPr/>
              </a:pPr>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4BC3748-07A9-4B0A-B385-DAF337FC20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609600"/>
            <a:ext cx="7772400" cy="1470025"/>
          </a:xfrm>
        </p:spPr>
        <p:txBody>
          <a:bodyPr/>
          <a:lstStyle/>
          <a:p>
            <a:pPr eaLnBrk="1" hangingPunct="1"/>
            <a:r>
              <a:rPr lang="en-US"/>
              <a:t>The American Revolution</a:t>
            </a:r>
          </a:p>
        </p:txBody>
      </p:sp>
      <p:sp>
        <p:nvSpPr>
          <p:cNvPr id="3" name="Subtitle 2"/>
          <p:cNvSpPr>
            <a:spLocks noGrp="1"/>
          </p:cNvSpPr>
          <p:nvPr>
            <p:ph type="subTitle" idx="1"/>
          </p:nvPr>
        </p:nvSpPr>
        <p:spPr>
          <a:xfrm>
            <a:off x="838200" y="2133600"/>
            <a:ext cx="7391400" cy="2209800"/>
          </a:xfrm>
        </p:spPr>
        <p:txBody>
          <a:bodyPr>
            <a:normAutofit lnSpcReduction="10000"/>
          </a:bodyPr>
          <a:lstStyle/>
          <a:p>
            <a:pPr marL="514350" indent="-514350" eaLnBrk="1" hangingPunct="1">
              <a:lnSpc>
                <a:spcPct val="80000"/>
              </a:lnSpc>
              <a:buFont typeface="Arial" charset="0"/>
              <a:buAutoNum type="alphaUcPeriod"/>
            </a:pPr>
            <a:r>
              <a:rPr lang="en-US" sz="2800">
                <a:solidFill>
                  <a:schemeClr val="tx1"/>
                </a:solidFill>
              </a:rPr>
              <a:t>A. How did Enlightened thought influence a change in government in Great Britain?</a:t>
            </a:r>
          </a:p>
          <a:p>
            <a:pPr marL="514350" indent="-514350" eaLnBrk="1" hangingPunct="1">
              <a:lnSpc>
                <a:spcPct val="80000"/>
              </a:lnSpc>
              <a:buFont typeface="Arial" charset="0"/>
              <a:buAutoNum type="alphaUcPeriod"/>
            </a:pPr>
            <a:r>
              <a:rPr lang="en-US" sz="2800">
                <a:solidFill>
                  <a:schemeClr val="tx1"/>
                </a:solidFill>
              </a:rPr>
              <a:t>What were the causes and influences on the American Revolution?</a:t>
            </a:r>
          </a:p>
          <a:p>
            <a:pPr marL="514350" indent="-514350" eaLnBrk="1" hangingPunct="1">
              <a:lnSpc>
                <a:spcPct val="80000"/>
              </a:lnSpc>
              <a:buFont typeface="Arial" charset="0"/>
              <a:buAutoNum type="alphaUcPeriod"/>
            </a:pPr>
            <a:r>
              <a:rPr lang="en-US" sz="2800">
                <a:solidFill>
                  <a:schemeClr val="tx1"/>
                </a:solidFill>
              </a:rPr>
              <a:t>What were the effects of the American Revolution?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eaLnBrk="1" hangingPunct="1"/>
            <a:r>
              <a:rPr lang="en-US" sz="4000"/>
              <a:t>C. What were the effects of the American Revolution? </a:t>
            </a:r>
            <a:br>
              <a:rPr lang="en-US" sz="4000"/>
            </a:br>
            <a:endParaRPr lang="en-US" sz="4000"/>
          </a:p>
        </p:txBody>
      </p:sp>
      <p:sp>
        <p:nvSpPr>
          <p:cNvPr id="3" name="Content Placeholder 2"/>
          <p:cNvSpPr>
            <a:spLocks noGrp="1"/>
          </p:cNvSpPr>
          <p:nvPr>
            <p:ph idx="1"/>
          </p:nvPr>
        </p:nvSpPr>
        <p:spPr>
          <a:xfrm>
            <a:off x="457200" y="1600200"/>
            <a:ext cx="8229600" cy="4876800"/>
          </a:xfrm>
        </p:spPr>
        <p:txBody>
          <a:bodyPr>
            <a:normAutofit/>
          </a:bodyPr>
          <a:lstStyle/>
          <a:p>
            <a:pPr eaLnBrk="1" hangingPunct="1">
              <a:lnSpc>
                <a:spcPct val="90000"/>
              </a:lnSpc>
            </a:pPr>
            <a:r>
              <a:rPr lang="en-US" sz="2700"/>
              <a:t>With the creation of a </a:t>
            </a:r>
            <a:r>
              <a:rPr lang="en-US" sz="2700" b="1"/>
              <a:t>new constitution</a:t>
            </a:r>
            <a:r>
              <a:rPr lang="en-US" sz="2700"/>
              <a:t>, the Bill of Rights (James Madison) were also created. </a:t>
            </a:r>
          </a:p>
          <a:p>
            <a:pPr eaLnBrk="1" hangingPunct="1">
              <a:lnSpc>
                <a:spcPct val="90000"/>
              </a:lnSpc>
            </a:pPr>
            <a:r>
              <a:rPr lang="en-US" sz="2700" b="1"/>
              <a:t>Bill of Rights</a:t>
            </a:r>
            <a:r>
              <a:rPr lang="en-US" sz="2700"/>
              <a:t> (1789) – 10 amendments (12) that guaranteed (1)freedom of religion, (2)speech, (3)press, (4)petition, (5)assembly, (6)right to bear arms, (7)protection against unreasonable searches and arrests, (8)right to trial by jury, (9)due process of law, and the (10)protection of property rights. </a:t>
            </a:r>
          </a:p>
          <a:p>
            <a:pPr eaLnBrk="1" hangingPunct="1">
              <a:lnSpc>
                <a:spcPct val="90000"/>
              </a:lnSpc>
            </a:pPr>
            <a:r>
              <a:rPr lang="en-US" sz="2700"/>
              <a:t>Rejected – keeping number of representatives small in number no matter the increase in population (oligarchy) and the forbidding of Congress to grant themselves pay raises.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228600"/>
            <a:ext cx="9144000" cy="1143000"/>
          </a:xfrm>
        </p:spPr>
        <p:txBody>
          <a:bodyPr/>
          <a:lstStyle/>
          <a:p>
            <a:pPr eaLnBrk="1" hangingPunct="1"/>
            <a:r>
              <a:rPr lang="en-US" sz="3200"/>
              <a:t>D. Why did intellectuals believe the formation of the United States carried out Enlightenment thought?</a:t>
            </a:r>
          </a:p>
        </p:txBody>
      </p:sp>
      <p:sp>
        <p:nvSpPr>
          <p:cNvPr id="20482" name="Content Placeholder 2"/>
          <p:cNvSpPr>
            <a:spLocks noGrp="1"/>
          </p:cNvSpPr>
          <p:nvPr>
            <p:ph idx="1"/>
          </p:nvPr>
        </p:nvSpPr>
        <p:spPr/>
        <p:txBody>
          <a:bodyPr/>
          <a:lstStyle/>
          <a:p>
            <a:pPr eaLnBrk="1" hangingPunct="1"/>
            <a:r>
              <a:rPr lang="en-US" sz="2800" dirty="0"/>
              <a:t>Natural Rights – John Locke</a:t>
            </a:r>
          </a:p>
          <a:p>
            <a:pPr lvl="1" eaLnBrk="1" hangingPunct="1"/>
            <a:r>
              <a:rPr lang="en-US" u="sng" dirty="0"/>
              <a:t>Second Treatise of Government</a:t>
            </a:r>
          </a:p>
          <a:p>
            <a:pPr eaLnBrk="1" hangingPunct="1"/>
            <a:r>
              <a:rPr lang="en-US" sz="2800" dirty="0"/>
              <a:t>3 branches and separation of power– Montesquieu</a:t>
            </a:r>
          </a:p>
          <a:p>
            <a:pPr lvl="1" eaLnBrk="1" hangingPunct="1"/>
            <a:r>
              <a:rPr lang="en-US" u="sng" dirty="0"/>
              <a:t>Spirit of the Law</a:t>
            </a:r>
          </a:p>
          <a:p>
            <a:pPr lvl="1" eaLnBrk="1" hangingPunct="1"/>
            <a:r>
              <a:rPr lang="en-US" dirty="0"/>
              <a:t>Laws – Rousseau</a:t>
            </a:r>
          </a:p>
          <a:p>
            <a:pPr lvl="1" eaLnBrk="1" hangingPunct="1"/>
            <a:r>
              <a:rPr lang="en-US" u="sng" dirty="0"/>
              <a:t>The </a:t>
            </a:r>
            <a:r>
              <a:rPr lang="en-US" u="sng"/>
              <a:t>Social Contract</a:t>
            </a:r>
            <a:br>
              <a:rPr lang="en-US" u="sng"/>
            </a:br>
            <a:endParaRPr lang="en-US" u="sng" dirty="0"/>
          </a:p>
          <a:p>
            <a:pPr marL="0" indent="0" eaLnBrk="1" hangingPunct="1">
              <a:buNone/>
            </a:pPr>
            <a:r>
              <a:rPr lang="en-US" sz="2800" dirty="0"/>
              <a:t>How do those two philosophes influence Thomas Jefferson’s </a:t>
            </a:r>
            <a:r>
              <a:rPr lang="en-US" sz="2800" u="sng" dirty="0"/>
              <a:t>Declaration of Independence</a:t>
            </a:r>
            <a:r>
              <a:rPr lang="en-US" sz="2800" dirty="0"/>
              <a:t> and James Madison’s </a:t>
            </a:r>
            <a:r>
              <a:rPr lang="en-US" sz="2800" u="sng" dirty="0"/>
              <a:t>Bill of Rights</a:t>
            </a:r>
            <a:r>
              <a:rPr lang="en-US" sz="2800" dirty="0"/>
              <a:t>?</a:t>
            </a:r>
            <a:endParaRPr lang="en-US" u="sng" dirty="0"/>
          </a:p>
          <a:p>
            <a:pPr lvl="1" eaLnBrk="1" hangingPunct="1">
              <a:buFont typeface="Arial" charset="0"/>
              <a:buNone/>
            </a:pPr>
            <a:endParaRPr lang="en-US" u="sng" dirty="0"/>
          </a:p>
          <a:p>
            <a:pPr lvl="1" eaLnBrk="1" hangingPunct="1">
              <a:buFont typeface="Arial" charset="0"/>
              <a:buNone/>
            </a:pPr>
            <a:endParaRPr lang="en-US" u="sng" dirty="0"/>
          </a:p>
          <a:p>
            <a:pPr lvl="1" eaLnBrk="1" hangingPunct="1"/>
            <a:endParaRPr lang="en-U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r>
              <a:rPr lang="en-US" sz="3200"/>
              <a:t>A. How did Enlightened thought influence a change in government in Great Britain?</a:t>
            </a:r>
            <a:br>
              <a:rPr lang="en-US" sz="4000"/>
            </a:br>
            <a:endParaRPr lang="en-US" sz="4000"/>
          </a:p>
        </p:txBody>
      </p:sp>
      <p:sp>
        <p:nvSpPr>
          <p:cNvPr id="3" name="Content Placeholder 2"/>
          <p:cNvSpPr>
            <a:spLocks noGrp="1"/>
          </p:cNvSpPr>
          <p:nvPr>
            <p:ph idx="1"/>
          </p:nvPr>
        </p:nvSpPr>
        <p:spPr>
          <a:xfrm>
            <a:off x="152400" y="1143000"/>
            <a:ext cx="8839200" cy="5181600"/>
          </a:xfrm>
        </p:spPr>
        <p:txBody>
          <a:bodyPr rtlCol="0">
            <a:normAutofit fontScale="92500" lnSpcReduction="10000"/>
          </a:bodyPr>
          <a:lstStyle/>
          <a:p>
            <a:pPr eaLnBrk="1" fontAlgn="auto" hangingPunct="1">
              <a:spcAft>
                <a:spcPts val="0"/>
              </a:spcAft>
              <a:buFont typeface="Arial" pitchFamily="34" charset="0"/>
              <a:buChar char="•"/>
              <a:defRPr/>
            </a:pPr>
            <a:r>
              <a:rPr lang="en-US" dirty="0"/>
              <a:t>In 1688, the Glorious Revolution of England led to the creation of the English Bill of Rights. </a:t>
            </a:r>
          </a:p>
          <a:p>
            <a:pPr eaLnBrk="1" fontAlgn="auto" hangingPunct="1">
              <a:spcAft>
                <a:spcPts val="0"/>
              </a:spcAft>
              <a:buFont typeface="Arial" pitchFamily="34" charset="0"/>
              <a:buChar char="•"/>
              <a:defRPr/>
            </a:pPr>
            <a:r>
              <a:rPr lang="en-US" dirty="0"/>
              <a:t>3 branches were created in England giving the “British” (1707) people more power (parliament). </a:t>
            </a:r>
          </a:p>
          <a:p>
            <a:pPr eaLnBrk="1" fontAlgn="auto" hangingPunct="1">
              <a:spcAft>
                <a:spcPts val="0"/>
              </a:spcAft>
              <a:buFont typeface="Arial" pitchFamily="34" charset="0"/>
              <a:buChar char="•"/>
              <a:defRPr/>
            </a:pPr>
            <a:r>
              <a:rPr lang="en-US" dirty="0"/>
              <a:t> In 1714, with the death of Queen Anne, who had no heir, power was passed to her nearest relatives, who happened to be German (George I).</a:t>
            </a:r>
          </a:p>
          <a:p>
            <a:pPr eaLnBrk="1" fontAlgn="auto" hangingPunct="1">
              <a:spcAft>
                <a:spcPts val="0"/>
              </a:spcAft>
              <a:buFont typeface="Arial" pitchFamily="34" charset="0"/>
              <a:buChar char="•"/>
              <a:defRPr/>
            </a:pPr>
            <a:r>
              <a:rPr lang="en-US" dirty="0"/>
              <a:t>George I – didn’t know English or the workings of a three branch democracy. </a:t>
            </a:r>
          </a:p>
          <a:p>
            <a:pPr eaLnBrk="1" fontAlgn="auto" hangingPunct="1">
              <a:spcAft>
                <a:spcPts val="0"/>
              </a:spcAft>
              <a:buFont typeface="Arial" pitchFamily="34" charset="0"/>
              <a:buChar char="•"/>
              <a:defRPr/>
            </a:pPr>
            <a:r>
              <a:rPr lang="en-US" dirty="0"/>
              <a:t>Growing middle class – wanted trade and empire</a:t>
            </a:r>
          </a:p>
          <a:p>
            <a:pPr eaLnBrk="1" fontAlgn="auto" hangingPunct="1">
              <a:spcAft>
                <a:spcPts val="0"/>
              </a:spcAft>
              <a:buFont typeface="Arial" pitchFamily="34" charset="0"/>
              <a:buChar char="•"/>
              <a:defRPr/>
            </a:pPr>
            <a:r>
              <a:rPr lang="en-US" dirty="0"/>
              <a:t>Seven Years War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en-US"/>
              <a:t>From the English Bill of Rights: </a:t>
            </a:r>
          </a:p>
        </p:txBody>
      </p:sp>
      <p:sp>
        <p:nvSpPr>
          <p:cNvPr id="23555" name="Rectangle 3"/>
          <p:cNvSpPr>
            <a:spLocks noGrp="1"/>
          </p:cNvSpPr>
          <p:nvPr>
            <p:ph type="body" idx="1"/>
          </p:nvPr>
        </p:nvSpPr>
        <p:spPr/>
        <p:txBody>
          <a:bodyPr/>
          <a:lstStyle/>
          <a:p>
            <a:pPr>
              <a:lnSpc>
                <a:spcPct val="90000"/>
              </a:lnSpc>
            </a:pPr>
            <a:r>
              <a:rPr lang="en-US" sz="2400"/>
              <a:t>1. That the pretended power of suspending laws, or the execution of laws, by regal authority, without consent of parliament is illegal... </a:t>
            </a:r>
          </a:p>
          <a:p>
            <a:pPr>
              <a:lnSpc>
                <a:spcPct val="90000"/>
              </a:lnSpc>
            </a:pPr>
            <a:r>
              <a:rPr lang="en-US" sz="2400"/>
              <a:t>5. That it is the right of the subjects to petition the king, and all commitment and prosecutions for such petitioning are illegal... </a:t>
            </a:r>
          </a:p>
          <a:p>
            <a:pPr>
              <a:lnSpc>
                <a:spcPct val="90000"/>
              </a:lnSpc>
            </a:pPr>
            <a:r>
              <a:rPr lang="en-US" sz="2400"/>
              <a:t>8. That election of members of parliament ought to be free. </a:t>
            </a:r>
          </a:p>
          <a:p>
            <a:pPr>
              <a:lnSpc>
                <a:spcPct val="90000"/>
              </a:lnSpc>
            </a:pPr>
            <a:r>
              <a:rPr lang="en-US" sz="2400"/>
              <a:t>9. That the freedom of speech, and debates or proceedings in parliament, ought not to be impeached or questioned in any court or place out of parliament. </a:t>
            </a:r>
          </a:p>
          <a:p>
            <a:pPr>
              <a:lnSpc>
                <a:spcPct val="90000"/>
              </a:lnSpc>
            </a:pPr>
            <a:r>
              <a:rPr lang="en-US" sz="2400"/>
              <a:t>10. That excessive bail ought not to be required, nor excessive fines imposed, nor cruel and unusual punishments inflicted.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US"/>
              <a:t>Daily Assignment</a:t>
            </a:r>
          </a:p>
        </p:txBody>
      </p:sp>
      <p:sp>
        <p:nvSpPr>
          <p:cNvPr id="22531" name="Rectangle 3"/>
          <p:cNvSpPr>
            <a:spLocks noGrp="1"/>
          </p:cNvSpPr>
          <p:nvPr>
            <p:ph type="body" idx="1"/>
          </p:nvPr>
        </p:nvSpPr>
        <p:spPr/>
        <p:txBody>
          <a:bodyPr/>
          <a:lstStyle/>
          <a:p>
            <a:pPr marL="609600" indent="-609600">
              <a:buFont typeface="Arial" charset="0"/>
              <a:buAutoNum type="arabicPeriod"/>
            </a:pPr>
            <a:r>
              <a:rPr lang="en-US"/>
              <a:t>What was the purpose of Magna Carta?</a:t>
            </a:r>
          </a:p>
          <a:p>
            <a:pPr marL="609600" indent="-609600">
              <a:buFont typeface="Arial" charset="0"/>
              <a:buAutoNum type="arabicPeriod"/>
            </a:pPr>
            <a:r>
              <a:rPr lang="en-US"/>
              <a:t>What is the purpose of the English Bill of Rights? Give examples. </a:t>
            </a:r>
          </a:p>
          <a:p>
            <a:pPr marL="609600" indent="-609600">
              <a:buFont typeface="Arial" charset="0"/>
              <a:buAutoNum type="arabicPeriod"/>
            </a:pPr>
            <a:r>
              <a:rPr lang="en-US"/>
              <a:t>How did the rule of George I weaken the English monarchy and strengthen the English parliament?</a:t>
            </a:r>
          </a:p>
          <a:p>
            <a:pPr marL="609600" indent="-609600">
              <a:buFont typeface="Arial" charset="0"/>
              <a:buAutoNum type="arabicPeriod"/>
            </a:pPr>
            <a:endParaRPr lang="en-US"/>
          </a:p>
          <a:p>
            <a:pPr marL="609600" indent="-609600">
              <a:buFont typeface="Arial" charset="0"/>
              <a:buAutoNum type="arabicPeriod"/>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z="3200"/>
              <a:t>B. What were the causes and influences on the American Revolution?</a:t>
            </a:r>
          </a:p>
        </p:txBody>
      </p:sp>
      <p:sp>
        <p:nvSpPr>
          <p:cNvPr id="15362" name="Content Placeholder 2"/>
          <p:cNvSpPr>
            <a:spLocks noGrp="1"/>
          </p:cNvSpPr>
          <p:nvPr>
            <p:ph idx="1"/>
          </p:nvPr>
        </p:nvSpPr>
        <p:spPr>
          <a:xfrm>
            <a:off x="228600" y="1447800"/>
            <a:ext cx="8763000" cy="4876800"/>
          </a:xfrm>
        </p:spPr>
        <p:txBody>
          <a:bodyPr/>
          <a:lstStyle/>
          <a:p>
            <a:pPr eaLnBrk="1" hangingPunct="1">
              <a:lnSpc>
                <a:spcPct val="90000"/>
              </a:lnSpc>
            </a:pPr>
            <a:r>
              <a:rPr lang="en-US"/>
              <a:t>By 1750, the population of the 13 colonies has reached one million</a:t>
            </a:r>
          </a:p>
          <a:p>
            <a:pPr eaLnBrk="1" hangingPunct="1">
              <a:lnSpc>
                <a:spcPct val="90000"/>
              </a:lnSpc>
            </a:pPr>
            <a:r>
              <a:rPr lang="en-US"/>
              <a:t>The British parliament controlled the colonies in theory, passing new legislation. </a:t>
            </a:r>
          </a:p>
          <a:p>
            <a:pPr eaLnBrk="1" hangingPunct="1">
              <a:lnSpc>
                <a:spcPct val="90000"/>
              </a:lnSpc>
            </a:pPr>
            <a:r>
              <a:rPr lang="en-US"/>
              <a:t>In reality, by this point, the colonies have established legislatures that ran the colonies autonomously. </a:t>
            </a:r>
          </a:p>
          <a:p>
            <a:pPr eaLnBrk="1" hangingPunct="1">
              <a:lnSpc>
                <a:spcPct val="90000"/>
              </a:lnSpc>
            </a:pPr>
            <a:r>
              <a:rPr lang="en-US"/>
              <a:t>Merchants in such cities as Boston, New York, and Charleston had no interest in allowing the British government to run their affairs.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304800" y="533400"/>
            <a:ext cx="8686800" cy="1173163"/>
          </a:xfrm>
        </p:spPr>
        <p:txBody>
          <a:bodyPr/>
          <a:lstStyle/>
          <a:p>
            <a:r>
              <a:rPr lang="en-US" sz="3200"/>
              <a:t>Daily Assignment</a:t>
            </a:r>
          </a:p>
        </p:txBody>
      </p:sp>
      <p:sp>
        <p:nvSpPr>
          <p:cNvPr id="21507" name="Rectangle 3"/>
          <p:cNvSpPr>
            <a:spLocks noGrp="1"/>
          </p:cNvSpPr>
          <p:nvPr>
            <p:ph type="body" idx="1"/>
          </p:nvPr>
        </p:nvSpPr>
        <p:spPr/>
        <p:txBody>
          <a:bodyPr/>
          <a:lstStyle/>
          <a:p>
            <a:pPr marL="609600" indent="-609600"/>
            <a:r>
              <a:rPr lang="en-US"/>
              <a:t>How might the following enlightened thinkers influenced colonists in the Americas to aim toward rebellion against the English parliament?</a:t>
            </a:r>
          </a:p>
          <a:p>
            <a:pPr marL="990600" lvl="1" indent="-533400">
              <a:buFont typeface="Arial" charset="0"/>
              <a:buAutoNum type="arabicPeriod"/>
            </a:pPr>
            <a:r>
              <a:rPr lang="en-US"/>
              <a:t>John Locke</a:t>
            </a:r>
          </a:p>
          <a:p>
            <a:pPr marL="990600" lvl="1" indent="-533400">
              <a:buFont typeface="Arial" charset="0"/>
              <a:buAutoNum type="arabicPeriod"/>
            </a:pPr>
            <a:r>
              <a:rPr lang="en-US"/>
              <a:t>Montesquieu</a:t>
            </a:r>
          </a:p>
          <a:p>
            <a:pPr marL="990600" lvl="1" indent="-533400">
              <a:buFont typeface="Arial" charset="0"/>
              <a:buAutoNum type="arabicPeriod"/>
            </a:pPr>
            <a:r>
              <a:rPr lang="en-US"/>
              <a:t>Adam Smith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304800"/>
            <a:ext cx="8229600" cy="1143000"/>
          </a:xfrm>
        </p:spPr>
        <p:txBody>
          <a:bodyPr/>
          <a:lstStyle/>
          <a:p>
            <a:pPr eaLnBrk="1" hangingPunct="1"/>
            <a:r>
              <a:rPr lang="en-US" sz="3200"/>
              <a:t>B. What were the causes and influences on the American Revolution?</a:t>
            </a:r>
          </a:p>
        </p:txBody>
      </p:sp>
      <p:sp>
        <p:nvSpPr>
          <p:cNvPr id="3" name="Content Placeholder 2"/>
          <p:cNvSpPr>
            <a:spLocks noGrp="1"/>
          </p:cNvSpPr>
          <p:nvPr>
            <p:ph idx="1"/>
          </p:nvPr>
        </p:nvSpPr>
        <p:spPr>
          <a:xfrm>
            <a:off x="228600" y="1600200"/>
            <a:ext cx="8686800" cy="4800600"/>
          </a:xfrm>
        </p:spPr>
        <p:txBody>
          <a:bodyPr rtlCol="0">
            <a:normAutofit fontScale="85000" lnSpcReduction="10000"/>
          </a:bodyPr>
          <a:lstStyle/>
          <a:p>
            <a:pPr eaLnBrk="1" fontAlgn="auto" hangingPunct="1">
              <a:spcAft>
                <a:spcPts val="0"/>
              </a:spcAft>
              <a:buFont typeface="Arial" pitchFamily="34" charset="0"/>
              <a:buChar char="•"/>
              <a:defRPr/>
            </a:pPr>
            <a:r>
              <a:rPr lang="en-US" dirty="0"/>
              <a:t>After the Seven Year’s War, British leaders needed a way to cover war costs and pay for future wars. </a:t>
            </a:r>
          </a:p>
          <a:p>
            <a:pPr eaLnBrk="1" fontAlgn="auto" hangingPunct="1">
              <a:spcAft>
                <a:spcPts val="0"/>
              </a:spcAft>
              <a:buFont typeface="Arial" pitchFamily="34" charset="0"/>
              <a:buChar char="•"/>
              <a:defRPr/>
            </a:pPr>
            <a:r>
              <a:rPr lang="en-US" dirty="0"/>
              <a:t>1765 – Stamp Act – tax on printed documents, violence follows</a:t>
            </a:r>
          </a:p>
          <a:p>
            <a:pPr eaLnBrk="1" fontAlgn="auto" hangingPunct="1">
              <a:spcAft>
                <a:spcPts val="0"/>
              </a:spcAft>
              <a:buFont typeface="Arial" pitchFamily="34" charset="0"/>
              <a:buChar char="•"/>
              <a:defRPr/>
            </a:pPr>
            <a:r>
              <a:rPr lang="en-US" dirty="0"/>
              <a:t>1766 – Stamp Act repealed</a:t>
            </a:r>
          </a:p>
          <a:p>
            <a:pPr eaLnBrk="1" fontAlgn="auto" hangingPunct="1">
              <a:spcAft>
                <a:spcPts val="0"/>
              </a:spcAft>
              <a:buFont typeface="Arial" pitchFamily="34" charset="0"/>
              <a:buChar char="•"/>
              <a:defRPr/>
            </a:pPr>
            <a:r>
              <a:rPr lang="en-US" dirty="0"/>
              <a:t>December, 1773 – Boston Tea Party</a:t>
            </a:r>
          </a:p>
          <a:p>
            <a:pPr eaLnBrk="1" fontAlgn="auto" hangingPunct="1">
              <a:spcAft>
                <a:spcPts val="0"/>
              </a:spcAft>
              <a:buFont typeface="Arial" pitchFamily="34" charset="0"/>
              <a:buChar char="•"/>
              <a:defRPr/>
            </a:pPr>
            <a:r>
              <a:rPr lang="en-US" dirty="0"/>
              <a:t>January, 1774 – Intolerable Acts in response to British government abolishing Massachusetts autonomy and restricting rights (Coercive Acts).  </a:t>
            </a:r>
          </a:p>
          <a:p>
            <a:pPr eaLnBrk="1" fontAlgn="auto" hangingPunct="1">
              <a:spcAft>
                <a:spcPts val="0"/>
              </a:spcAft>
              <a:buFont typeface="Arial" pitchFamily="34" charset="0"/>
              <a:buChar char="•"/>
              <a:defRPr/>
            </a:pPr>
            <a:r>
              <a:rPr lang="en-US" dirty="0"/>
              <a:t>September, 1774 – First Continental Congress created, urge citizens to take up arms and form militias. </a:t>
            </a:r>
          </a:p>
          <a:p>
            <a:pPr eaLnBrk="1" fontAlgn="auto" hangingPunct="1">
              <a:spcAft>
                <a:spcPts val="0"/>
              </a:spcAft>
              <a:buFont typeface="Arial" pitchFamily="34" charset="0"/>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American Revolutionary War Timeline</a:t>
            </a:r>
          </a:p>
        </p:txBody>
      </p:sp>
      <p:sp>
        <p:nvSpPr>
          <p:cNvPr id="3" name="Content Placeholder 2"/>
          <p:cNvSpPr>
            <a:spLocks noGrp="1"/>
          </p:cNvSpPr>
          <p:nvPr>
            <p:ph idx="1"/>
          </p:nvPr>
        </p:nvSpPr>
        <p:spPr>
          <a:xfrm>
            <a:off x="381000" y="1371600"/>
            <a:ext cx="8229600" cy="5181600"/>
          </a:xfrm>
        </p:spPr>
        <p:txBody>
          <a:bodyPr rtlCol="0">
            <a:normAutofit fontScale="92500" lnSpcReduction="10000"/>
          </a:bodyPr>
          <a:lstStyle/>
          <a:p>
            <a:pPr eaLnBrk="1" fontAlgn="auto" hangingPunct="1">
              <a:spcAft>
                <a:spcPts val="0"/>
              </a:spcAft>
              <a:buFont typeface="Arial" pitchFamily="34" charset="0"/>
              <a:buChar char="•"/>
              <a:defRPr/>
            </a:pPr>
            <a:r>
              <a:rPr lang="en-US" dirty="0"/>
              <a:t>April 1775 – 1</a:t>
            </a:r>
            <a:r>
              <a:rPr lang="en-US" baseline="30000" dirty="0"/>
              <a:t>st</a:t>
            </a:r>
            <a:r>
              <a:rPr lang="en-US" dirty="0"/>
              <a:t> battles at Lexington and Concord, Massachusetts. </a:t>
            </a:r>
          </a:p>
          <a:p>
            <a:pPr eaLnBrk="1" fontAlgn="auto" hangingPunct="1">
              <a:spcAft>
                <a:spcPts val="0"/>
              </a:spcAft>
              <a:buFont typeface="Arial" pitchFamily="34" charset="0"/>
              <a:buChar char="•"/>
              <a:defRPr/>
            </a:pPr>
            <a:r>
              <a:rPr lang="en-US" dirty="0"/>
              <a:t>July 4</a:t>
            </a:r>
            <a:r>
              <a:rPr lang="en-US" baseline="30000" dirty="0"/>
              <a:t>th</a:t>
            </a:r>
            <a:r>
              <a:rPr lang="en-US" dirty="0"/>
              <a:t> 1776 – Declaration of Independence (Thomas Jefferson) approved. </a:t>
            </a:r>
          </a:p>
          <a:p>
            <a:pPr eaLnBrk="1" fontAlgn="auto" hangingPunct="1">
              <a:spcAft>
                <a:spcPts val="0"/>
              </a:spcAft>
              <a:buFont typeface="Arial" pitchFamily="34" charset="0"/>
              <a:buChar char="•"/>
              <a:defRPr/>
            </a:pPr>
            <a:r>
              <a:rPr lang="en-US" dirty="0"/>
              <a:t>1778 – French increase involvement and funding, recognize U.S. as independent nation. </a:t>
            </a:r>
          </a:p>
          <a:p>
            <a:pPr eaLnBrk="1" fontAlgn="auto" hangingPunct="1">
              <a:spcAft>
                <a:spcPts val="0"/>
              </a:spcAft>
              <a:buFont typeface="Arial" pitchFamily="34" charset="0"/>
              <a:buChar char="•"/>
              <a:defRPr/>
            </a:pPr>
            <a:r>
              <a:rPr lang="en-US" dirty="0"/>
              <a:t>1781 – Cornwallis surrenders at Yorktown. </a:t>
            </a:r>
          </a:p>
          <a:p>
            <a:pPr eaLnBrk="1" fontAlgn="auto" hangingPunct="1">
              <a:spcAft>
                <a:spcPts val="0"/>
              </a:spcAft>
              <a:buFont typeface="Arial" pitchFamily="34" charset="0"/>
              <a:buChar char="•"/>
              <a:defRPr/>
            </a:pPr>
            <a:r>
              <a:rPr lang="en-US" dirty="0"/>
              <a:t>1783 – British sign second Treaty of Paris, recognizing U.S. independence and forfeiting all land from the Atlantic coast to Mississippi River to the United States.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pPr eaLnBrk="1" hangingPunct="1"/>
            <a:r>
              <a:rPr lang="en-US" sz="3600"/>
              <a:t>C. What were the effects of the American Revolution? </a:t>
            </a:r>
            <a:br>
              <a:rPr lang="en-US" sz="4000"/>
            </a:br>
            <a:endParaRPr lang="en-US" sz="4000"/>
          </a:p>
        </p:txBody>
      </p:sp>
      <p:sp>
        <p:nvSpPr>
          <p:cNvPr id="18434" name="Content Placeholder 2"/>
          <p:cNvSpPr>
            <a:spLocks noGrp="1"/>
          </p:cNvSpPr>
          <p:nvPr>
            <p:ph idx="1"/>
          </p:nvPr>
        </p:nvSpPr>
        <p:spPr>
          <a:xfrm>
            <a:off x="152400" y="1447800"/>
            <a:ext cx="8839200" cy="4525963"/>
          </a:xfrm>
        </p:spPr>
        <p:txBody>
          <a:bodyPr/>
          <a:lstStyle/>
          <a:p>
            <a:pPr eaLnBrk="1" hangingPunct="1"/>
            <a:r>
              <a:rPr lang="en-US"/>
              <a:t>1781 – Articles of Confederation – established autonomy among the states but created a limited, almost non-existent federal government. </a:t>
            </a:r>
          </a:p>
          <a:p>
            <a:pPr eaLnBrk="1" hangingPunct="1"/>
            <a:r>
              <a:rPr lang="en-US"/>
              <a:t>1789 – Ratification and creation of a new constitution and government. The modern three branch presidential democracy was created. </a:t>
            </a:r>
          </a:p>
          <a:p>
            <a:pPr lvl="1" eaLnBrk="1" hangingPunct="1"/>
            <a:r>
              <a:rPr lang="en-US"/>
              <a:t>Ratified by 9 of the 13 colonies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860</Words>
  <Application>Microsoft Office PowerPoint</Application>
  <PresentationFormat>On-screen Show (4:3)</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The American Revolution</vt:lpstr>
      <vt:lpstr>A. How did Enlightened thought influence a change in government in Great Britain? </vt:lpstr>
      <vt:lpstr>From the English Bill of Rights: </vt:lpstr>
      <vt:lpstr>Daily Assignment</vt:lpstr>
      <vt:lpstr>B. What were the causes and influences on the American Revolution?</vt:lpstr>
      <vt:lpstr>Daily Assignment</vt:lpstr>
      <vt:lpstr>B. What were the causes and influences on the American Revolution?</vt:lpstr>
      <vt:lpstr>American Revolutionary War Timeline</vt:lpstr>
      <vt:lpstr>C. What were the effects of the American Revolution?  </vt:lpstr>
      <vt:lpstr>C. What were the effects of the American Revolution?  </vt:lpstr>
      <vt:lpstr>D. Why did intellectuals believe the formation of the United States carried out Enlightenment thought?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dc:title>
  <dc:creator>Coach Watson</dc:creator>
  <cp:lastModifiedBy>Richard Eberlei</cp:lastModifiedBy>
  <cp:revision>7</cp:revision>
  <dcterms:created xsi:type="dcterms:W3CDTF">2014-10-28T16:37:18Z</dcterms:created>
  <dcterms:modified xsi:type="dcterms:W3CDTF">2018-09-05T14:48:02Z</dcterms:modified>
</cp:coreProperties>
</file>