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2" y="-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AD8E68-D2E5-430B-A45B-BD07AA2DFA72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938640-5A95-49F3-99C0-18DED83E6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E84E1-0732-495E-838C-5436549C344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9A3B-4E31-4B7C-B1D6-D24C04D4A10D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1C8A-B82B-4F84-AA37-DD6374B7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3F4D-EC9F-4150-A369-595EAAE3B19F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C582-1E92-46B4-A310-DA84D2BE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62CA-C479-4F34-BC3B-0E8F04BB794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8F76-FA11-40E3-A29F-D13B9C5D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66712-B8A5-499B-8EF0-46448C64E4E8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1749-68AC-4673-9525-2615F204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81C9-BAF1-49D3-9EB6-4CEE761D5DC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2F7E-667A-4BC8-9705-E9988F16B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4A97-15D4-4657-9BD9-87AA884CBEB1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4316-A69F-445B-AB25-0C738DB10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C3FA-C955-48FD-993F-90CB3EE3CAFC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6902-7DDA-4E12-8B9B-A863B2253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D953-0D23-4822-9BD3-5005A16D5F4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E7AD-4349-4A96-9B2C-6FE05EBD7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DD9B-98E4-485F-BE22-84863303F04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2388-ED46-4075-8C50-6F58C386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DB43-45E1-4B7C-982D-0F2B6BC919C3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8E5B-94D1-4612-BD26-D629F6EC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C895-A0FC-4759-BEEC-A581D9BC617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86AB-8513-40DE-B224-F59B7E0B0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3CDF49-B9E9-479F-B0E4-37A62C5C06DA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B7613D-1162-42D4-AB57-5C6A61E3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Cold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W.53 Evaluate the goals, leadership, and postwar plans of the principal allied leaders: the Atlantic Conference, Yalta, and the Potsdam </a:t>
            </a:r>
            <a:r>
              <a:rPr lang="en-US" dirty="0" smtClean="0"/>
              <a:t>Conference.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W.55 Describe the nature of reconstruction in Europe after 1945, including the purpose of the Marshall </a:t>
            </a:r>
            <a:r>
              <a:rPr lang="en-US" dirty="0" smtClean="0"/>
              <a:t>Plan and the division </a:t>
            </a:r>
            <a:r>
              <a:rPr lang="en-US" dirty="0"/>
              <a:t>of Germany.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825500" y="600075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/>
              <a:t>C. How did the Berlin Airlift lead to further tension between the Soviets and the West?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14388" y="2506663"/>
            <a:ext cx="10515600" cy="4351337"/>
          </a:xfrm>
        </p:spPr>
        <p:txBody>
          <a:bodyPr/>
          <a:lstStyle/>
          <a:p>
            <a:pPr eaLnBrk="1" hangingPunct="1"/>
            <a:r>
              <a:rPr lang="en-US" smtClean="0"/>
              <a:t>Outcome of the Berlin Airlift:</a:t>
            </a:r>
          </a:p>
          <a:p>
            <a:pPr eaLnBrk="1" hangingPunct="1"/>
            <a:r>
              <a:rPr lang="en-US" smtClean="0"/>
              <a:t>The West would go on to unify West Berlin and West Germany, creating a new democratic state.</a:t>
            </a:r>
          </a:p>
          <a:p>
            <a:pPr eaLnBrk="1" hangingPunct="1"/>
            <a:r>
              <a:rPr lang="en-US" smtClean="0"/>
              <a:t>The Soviets would also create a new East German state. </a:t>
            </a:r>
          </a:p>
          <a:p>
            <a:pPr eaLnBrk="1" hangingPunct="1"/>
            <a:r>
              <a:rPr lang="en-US" smtClean="0"/>
              <a:t>By the mid 1950’s, West Berlin would become the “Western island” of prosperity among poverty stricken East Berlin.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D. Explain why the Soviets built the Berlin Wall.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11201400" cy="4351338"/>
          </a:xfrm>
        </p:spPr>
        <p:txBody>
          <a:bodyPr/>
          <a:lstStyle/>
          <a:p>
            <a:pPr eaLnBrk="1" hangingPunct="1"/>
            <a:r>
              <a:rPr lang="en-US" smtClean="0"/>
              <a:t>In 1953, Stalin dies. </a:t>
            </a:r>
          </a:p>
          <a:p>
            <a:pPr eaLnBrk="1" hangingPunct="1"/>
            <a:r>
              <a:rPr lang="en-US" smtClean="0"/>
              <a:t>By 1955, Nikita Khrushchev emerges as the new leader of the U.S.S.R..</a:t>
            </a:r>
          </a:p>
          <a:p>
            <a:pPr eaLnBrk="1" hangingPunct="1"/>
            <a:r>
              <a:rPr lang="en-US" smtClean="0"/>
              <a:t>Khrushchev, tired of refugees fleeing East Berlin into West, built a concrete wall 15 feet high and 28 miles long throughout the city (1961). </a:t>
            </a:r>
          </a:p>
          <a:p>
            <a:pPr eaLnBrk="1" hangingPunct="1"/>
            <a:r>
              <a:rPr lang="en-US" smtClean="0"/>
              <a:t>The Berlin Wall now served as a visual landmark of Churchill’s Iron Curtain.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750888" y="-80963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/>
              <a:t>The Berlin Wall</a:t>
            </a:r>
          </a:p>
        </p:txBody>
      </p:sp>
      <p:pic>
        <p:nvPicPr>
          <p:cNvPr id="2662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9425" y="966788"/>
            <a:ext cx="7586663" cy="5691187"/>
          </a:xfrm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8348663" y="1428750"/>
            <a:ext cx="38433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200">
                <a:latin typeface="Calibri" pitchFamily="34" charset="0"/>
              </a:rPr>
              <a:t>Which side of the wall is the West?</a:t>
            </a:r>
          </a:p>
          <a:p>
            <a:pPr marL="342900" indent="-342900">
              <a:buFontTx/>
              <a:buAutoNum type="arabicPeriod"/>
            </a:pPr>
            <a:r>
              <a:rPr lang="en-US" sz="3200">
                <a:latin typeface="Calibri" pitchFamily="34" charset="0"/>
              </a:rPr>
              <a:t>What characteristics led you to that assumption?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825500" y="184150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838200" y="1387475"/>
            <a:ext cx="10515600" cy="4789488"/>
          </a:xfrm>
        </p:spPr>
        <p:txBody>
          <a:bodyPr/>
          <a:lstStyle/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How many zones was Germany divided into after WWII?</a:t>
            </a:r>
          </a:p>
          <a:p>
            <a:pPr marL="914400" lvl="1" indent="-457200" eaLnBrk="1" hangingPunct="1">
              <a:buFont typeface="Arial" charset="0"/>
              <a:buNone/>
            </a:pPr>
            <a:r>
              <a:rPr lang="en-US" sz="2800" smtClean="0"/>
              <a:t>*</a:t>
            </a:r>
            <a:r>
              <a:rPr lang="en-US" smtClean="0"/>
              <a:t>Bonus (prior learning) – at which conference were these zones established?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True or false: All Berlin zones were landlocked by the Soviet controlled zone. 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What concerned Stalin about how the West were planning to manage their zones?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What was Stalin’s response to the West’s plans?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Describe the Berlin Airlift. What was the outcome?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When and why was the Berlin wall built (what were Khrushchev's concerns?)?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endParaRPr lang="en-US" smtClean="0"/>
          </a:p>
          <a:p>
            <a:pPr marL="533400" indent="-533400" eaLnBrk="1" hangingPunct="1">
              <a:buFont typeface="Arial" charset="0"/>
              <a:buAutoNum type="arabicPeriod"/>
            </a:pPr>
            <a:endParaRPr lang="en-US" smtClean="0"/>
          </a:p>
          <a:p>
            <a:pPr marL="533400" indent="-533400" eaLnBrk="1" hangingPunct="1">
              <a:buFont typeface="Arial" charset="0"/>
              <a:buAutoNum type="arabicPeriod"/>
            </a:pPr>
            <a:endParaRPr lang="en-US" smtClean="0"/>
          </a:p>
          <a:p>
            <a:pPr marL="533400" indent="-533400" eaLnBrk="1" hangingPunct="1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Cold War – Proxy Wars</a:t>
            </a:r>
            <a:br>
              <a:rPr lang="en-US" sz="4000" smtClean="0"/>
            </a:br>
            <a:r>
              <a:rPr lang="en-US" sz="2400" smtClean="0"/>
              <a:t>W.62 Describe the Soviet-United States competition in Asia with particular attention to the Korean War and Vietnam War.</a:t>
            </a:r>
            <a:endParaRPr lang="en-US" sz="4000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Proxy War</a:t>
            </a:r>
            <a:r>
              <a:rPr lang="en-US" smtClean="0"/>
              <a:t> – when two countries in conflict use substitutes instead of fighting each other directly. </a:t>
            </a:r>
          </a:p>
          <a:p>
            <a:pPr eaLnBrk="1" hangingPunct="1"/>
            <a:r>
              <a:rPr lang="en-US" smtClean="0"/>
              <a:t>Both sides are willing to offer support to aid the side supporting their worldviews. </a:t>
            </a:r>
          </a:p>
          <a:p>
            <a:pPr lvl="1" eaLnBrk="1" hangingPunct="1"/>
            <a:r>
              <a:rPr lang="en-US" smtClean="0"/>
              <a:t>Democracy vs. Communism </a:t>
            </a:r>
          </a:p>
          <a:p>
            <a:pPr eaLnBrk="1" hangingPunct="1"/>
            <a:r>
              <a:rPr lang="en-US" smtClean="0"/>
              <a:t>What were the proxy wars of the Cold War?	</a:t>
            </a:r>
          </a:p>
          <a:p>
            <a:pPr lvl="1" eaLnBrk="1" hangingPunct="1"/>
            <a:r>
              <a:rPr lang="en-US" smtClean="0"/>
              <a:t>Korean War</a:t>
            </a:r>
          </a:p>
          <a:p>
            <a:pPr lvl="1" eaLnBrk="1" hangingPunct="1"/>
            <a:r>
              <a:rPr lang="en-US" smtClean="0"/>
              <a:t>Cuban Missile Crisis</a:t>
            </a:r>
          </a:p>
          <a:p>
            <a:pPr lvl="1" eaLnBrk="1" hangingPunct="1"/>
            <a:r>
              <a:rPr lang="en-US" smtClean="0"/>
              <a:t>Vietnam War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 What were the causes and effects of the Korean War?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The Korean War</a:t>
            </a:r>
          </a:p>
          <a:p>
            <a:pPr eaLnBrk="1" hangingPunct="1"/>
            <a:r>
              <a:rPr lang="en-US" smtClean="0"/>
              <a:t>Background/Causes:</a:t>
            </a:r>
          </a:p>
          <a:p>
            <a:pPr eaLnBrk="1" hangingPunct="1"/>
            <a:r>
              <a:rPr lang="en-US" smtClean="0"/>
              <a:t>Until 1945, Japan controlled Korea. </a:t>
            </a:r>
          </a:p>
          <a:p>
            <a:pPr eaLnBrk="1" hangingPunct="1"/>
            <a:r>
              <a:rPr lang="en-US" smtClean="0"/>
              <a:t>After Japan’s defeat the Soviets and U.S. decided to divide Korea into two zones, under the assumption that open elections and the unification of Korea would follow. </a:t>
            </a:r>
          </a:p>
          <a:p>
            <a:pPr eaLnBrk="1" hangingPunct="1"/>
            <a:r>
              <a:rPr lang="en-US" smtClean="0"/>
              <a:t>As relations between the two deteriorated, Korea remained divided at the 38</a:t>
            </a:r>
            <a:r>
              <a:rPr lang="en-US" baseline="30000" smtClean="0"/>
              <a:t>th</a:t>
            </a:r>
            <a:r>
              <a:rPr lang="en-US" smtClean="0"/>
              <a:t> parallel between Communists and Anti-communists. </a:t>
            </a:r>
          </a:p>
          <a:p>
            <a:pPr eaLnBrk="1" hangingPunct="1"/>
            <a:r>
              <a:rPr lang="en-US" smtClean="0"/>
              <a:t>Asian containment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 What were the causes and effects of the Korean War?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continued: </a:t>
            </a:r>
          </a:p>
          <a:p>
            <a:pPr eaLnBrk="1" hangingPunct="1"/>
            <a:r>
              <a:rPr lang="en-US" smtClean="0"/>
              <a:t>On June 25, 1950, with the approval of Joseph Stalin, North Korean troops crossed the 38</a:t>
            </a:r>
            <a:r>
              <a:rPr lang="en-US" baseline="30000" smtClean="0"/>
              <a:t>th</a:t>
            </a:r>
            <a:r>
              <a:rPr lang="en-US" smtClean="0"/>
              <a:t> parallel and invaded South Korea. </a:t>
            </a:r>
          </a:p>
          <a:p>
            <a:pPr eaLnBrk="1" hangingPunct="1"/>
            <a:r>
              <a:rPr lang="en-US" smtClean="0"/>
              <a:t>The U.S., viewing this as an act of communist expansion, sent troops to repel the invasion. </a:t>
            </a:r>
          </a:p>
          <a:p>
            <a:pPr eaLnBrk="1" hangingPunct="1"/>
            <a:r>
              <a:rPr lang="en-US" smtClean="0"/>
              <a:t>Concerned, the Chinese sent troops to fight against the anti-communist forces, and a stalemate followed. </a:t>
            </a:r>
          </a:p>
          <a:p>
            <a:pPr lvl="1" eaLnBrk="1" hangingPunct="1"/>
            <a:r>
              <a:rPr lang="en-US" smtClean="0"/>
              <a:t>Why were the Chinese concerned?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 What were the causes and effects of the Korean War?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Effects: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After three years of fighting and stalemate, an armistice between the two sides was signed in 1953. 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The division of Korea along the 38</a:t>
            </a:r>
            <a:r>
              <a:rPr lang="en-US" baseline="30000" smtClean="0"/>
              <a:t>th</a:t>
            </a:r>
            <a:r>
              <a:rPr lang="en-US" smtClean="0"/>
              <a:t> parallel still exists today, dividing the country into a communist north and democratic south. 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President Dwight Eisenhower adopted a policy of massive retaliation and affirmed military alliances around the world. 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smtClean="0"/>
              <a:t>Any Soviet attack would be met with the full use of nuclear weapons.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Who controlled Korea before the end of WWII and who divided it after the war?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What caused the Korean war?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How long did it last?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/>
              <a:t>What were three outcomes or effects of the Korean War?</a:t>
            </a:r>
          </a:p>
          <a:p>
            <a:pPr marL="533400" indent="-533400" eaLnBrk="1" hangingPunct="1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F. Explain why nuclear launch sites were established in Cuba.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Cuban Missile Crisis (background):</a:t>
            </a:r>
          </a:p>
          <a:p>
            <a:r>
              <a:rPr lang="en-US" smtClean="0"/>
              <a:t>In 1959, Fidel Castro, established a totalitarian regime in Cuba. </a:t>
            </a:r>
          </a:p>
          <a:p>
            <a:r>
              <a:rPr lang="en-US" smtClean="0"/>
              <a:t>Castro’s new communist government was supported by the U.S.S.R.. </a:t>
            </a:r>
          </a:p>
          <a:p>
            <a:r>
              <a:rPr lang="en-US" smtClean="0"/>
              <a:t>Communism now had a presence in the Americas, 90 miles off the coast of Florida. </a:t>
            </a:r>
          </a:p>
          <a:p>
            <a:r>
              <a:rPr lang="en-US" smtClean="0"/>
              <a:t>So what? No big deal right?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225"/>
            <a:ext cx="10515600" cy="46307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2-3 minutes: Bell work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5 minutes: work in groups (final time in class) to practice role play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3-5 minutes: Group 1, </a:t>
            </a:r>
            <a:r>
              <a:rPr lang="en-US" u="sng" dirty="0" smtClean="0"/>
              <a:t>The Cold War Begins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5-7 minutes: Slide 1 notes – review Stalin/Truman relationship and atomic diplomacy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/>
              <a:t>Why did the U.S. and the U.S.S.R. become political rivals after WWII?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3-5 minutes: Group 2, </a:t>
            </a:r>
            <a:r>
              <a:rPr lang="en-US" u="sng" dirty="0" smtClean="0"/>
              <a:t>The Domino Effect and Containment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 startAt="2"/>
              <a:defRPr/>
            </a:pPr>
            <a:r>
              <a:rPr lang="en-US" b="1" dirty="0" smtClean="0"/>
              <a:t>Explain how the Marshall Plan was used to halt the Domino Effect.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5-7 minutes: Slide 2 notes – review containment/Marshall Plan/Domino effect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5-7 minutes: Assessment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F. Explain why nuclear launch sites were established in Cuba.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Cuba was previously governed by a U.S. backed dictator, the U.S. felt as though they should take back Cuba (and communism was now so close).</a:t>
            </a:r>
          </a:p>
          <a:p>
            <a:r>
              <a:rPr lang="en-US" smtClean="0"/>
              <a:t>However, Kennedy feared retaliation against West Berlin, or worse (nuclear war). </a:t>
            </a:r>
          </a:p>
          <a:p>
            <a:r>
              <a:rPr lang="en-US" smtClean="0"/>
              <a:t>Instead, Kennedy and the CIA supply exiled Cuban fighters to invade Cuba (</a:t>
            </a:r>
            <a:r>
              <a:rPr lang="en-US" u="sng" smtClean="0"/>
              <a:t>Bay of Pigs - 1961)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F. Explain why nuclear launch sites were established in Cuba.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After an embarrassing defeat at the Bay of Pigs, the Soviet Union established a presence in Cuba. </a:t>
            </a:r>
          </a:p>
          <a:p>
            <a:r>
              <a:rPr lang="en-US" smtClean="0"/>
              <a:t>By 1962, Khrushchev began constructing nuclear launch sites in Cuba.</a:t>
            </a:r>
          </a:p>
          <a:p>
            <a:r>
              <a:rPr lang="en-US" smtClean="0"/>
              <a:t>Khrushchev’s reasoning: to counteract U.S. nuclear weapons in Turkey.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G. Describe President Kennedy’s response to the Cuban Missile Crisis? What was the outcome?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October 1962, Kennedy had established a blockade of Cuba, not allowing Soviet ships carrying nuclear weapons to enter the country. </a:t>
            </a:r>
          </a:p>
          <a:p>
            <a:r>
              <a:rPr lang="en-US" smtClean="0"/>
              <a:t>This allowed Khrushchev and Kennedy thirteen additional days to find a peaceful solution. </a:t>
            </a:r>
          </a:p>
          <a:p>
            <a:r>
              <a:rPr lang="en-US" smtClean="0"/>
              <a:t>Khrushchev agreed to turn back the ships and dismantle the weapons if the U.S. agreed not to invade Cuba and to dismantle nuclear weapons in Turkey.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H. How close were we to nuclear war?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mtClean="0"/>
              <a:t>Read the following article from </a:t>
            </a:r>
            <a:r>
              <a:rPr lang="en-US" i="1" smtClean="0"/>
              <a:t>The New York Times</a:t>
            </a:r>
            <a:r>
              <a:rPr lang="en-US" smtClean="0"/>
              <a:t>, 1992. </a:t>
            </a:r>
          </a:p>
          <a:p>
            <a:pPr marL="533400" indent="-533400"/>
            <a:r>
              <a:rPr lang="en-US" smtClean="0"/>
              <a:t>Consider the following questions: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mtClean="0"/>
              <a:t>Who is providing most of the information used in the article?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mtClean="0"/>
              <a:t>What was that person’s role during the Cuban Missile Crisis?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mtClean="0"/>
              <a:t>According to this person, what event would have created a 99% probability that nuclear war would have been carried out?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smtClean="0"/>
              <a:t>Did the Soviets ever fully establish nuclear weapons in Cuba?</a:t>
            </a:r>
          </a:p>
          <a:p>
            <a:pPr marL="914400" lvl="1" indent="-457200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mtClean="0"/>
              <a:t>Assessment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2438" y="1254125"/>
            <a:ext cx="11215687" cy="435133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en-US" smtClean="0"/>
              <a:t>Who were the leaders of the following countries during the Cuban Missile Crisis? 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mtClean="0"/>
              <a:t>Cuba: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mtClean="0"/>
              <a:t>Soviet Union: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mtClean="0"/>
              <a:t>U.S. (2):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en-US" smtClean="0"/>
              <a:t>Why was the U.S. so concerned with Castro gaining leadership in Cuba (two reasons)?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en-US" smtClean="0"/>
              <a:t>Describe the Bay of Pigs and its aftermath. 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en-US" smtClean="0"/>
              <a:t>Describe the outcome of the Cuban Missile Crisis. 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en-US" smtClean="0"/>
              <a:t>Explain how close the world came to nuclear warfare in 1962. 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en-US" smtClean="0"/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en-US" smtClean="0"/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200" smtClean="0">
                <a:solidFill>
                  <a:srgbClr val="000000"/>
                </a:solidFill>
              </a:rPr>
              <a:t>A. Why did the U.S. and the U.S.S.R. become political rivals after WWII?</a:t>
            </a:r>
            <a:r>
              <a:rPr lang="en-US" sz="1800" b="1" smtClean="0">
                <a:solidFill>
                  <a:srgbClr val="000000"/>
                </a:solidFill>
              </a:rPr>
              <a:t/>
            </a:r>
            <a:br>
              <a:rPr lang="en-US" sz="1800" b="1" smtClean="0">
                <a:solidFill>
                  <a:srgbClr val="000000"/>
                </a:solidFill>
              </a:rPr>
            </a:b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What are the differences in political ideology between the U.S. and the U.S.S.R.?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How might “atomic diplomacy” create more tension between Truman and Stalin?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Before atomic bombs: Truman offers Stalin control of Manchuria.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After atomic bombs: Truman doesn’t follow through, creating more distrust between the two sides.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200" smtClean="0">
                <a:solidFill>
                  <a:srgbClr val="000000"/>
                </a:solidFill>
              </a:rPr>
              <a:t>B. Explain how the Marshall Plan was used to halt the Domino Effect.</a:t>
            </a:r>
            <a:r>
              <a:rPr lang="en-US" sz="1800" b="1" smtClean="0">
                <a:solidFill>
                  <a:srgbClr val="000000"/>
                </a:solidFill>
              </a:rPr>
              <a:t/>
            </a:r>
            <a:br>
              <a:rPr lang="en-US" sz="1800" b="1" smtClean="0">
                <a:solidFill>
                  <a:srgbClr val="000000"/>
                </a:solidFill>
              </a:rPr>
            </a:b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088"/>
            <a:ext cx="10515600" cy="4587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u="sng" dirty="0" smtClean="0"/>
              <a:t>Marshall Plan (1947)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AKA the European Recovery Program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U.S. offers loans to European nations ($13-22 billion)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Plan to halt the spread of Communism into war torn nations of Europe, both developed and strategic (Turkey/Greece).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Stalin’s view: the U.S. was using these loans to </a:t>
            </a:r>
            <a:r>
              <a:rPr lang="en-US" b="1" dirty="0" smtClean="0"/>
              <a:t>imperialize</a:t>
            </a:r>
            <a:r>
              <a:rPr lang="en-US" dirty="0" smtClean="0"/>
              <a:t>.</a:t>
            </a:r>
            <a:endParaRPr lang="en-US" b="1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Why </a:t>
            </a:r>
            <a:r>
              <a:rPr lang="en-US" altLang="en-US" dirty="0" smtClean="0"/>
              <a:t>did Greece and Turkey’s geographic location play a role in the United State’s decision to provide them financial aid. </a:t>
            </a:r>
            <a:endParaRPr lang="en-US" altLang="en-US" sz="1000" dirty="0" smtClean="0">
              <a:latin typeface="Arial" panose="020B0604020202020204" pitchFamily="34" charset="0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04913" y="125413"/>
            <a:ext cx="9782175" cy="5657850"/>
          </a:xfrm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125538" y="5470525"/>
            <a:ext cx="1042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>
                <a:latin typeface="Calibri" pitchFamily="34" charset="0"/>
              </a:rPr>
              <a:t>What is containment?</a:t>
            </a:r>
          </a:p>
          <a:p>
            <a:pPr marL="342900" indent="-342900">
              <a:buFontTx/>
              <a:buAutoNum type="arabicPeriod"/>
            </a:pPr>
            <a:r>
              <a:rPr lang="en-US" sz="2800">
                <a:latin typeface="Calibri" pitchFamily="34" charset="0"/>
              </a:rPr>
              <a:t>What is the Domino Effect?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are the differences in political ideology between the U.S. and the U.S.S.R.?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How might “atomic diplomacy” create more tension between Truman and Stalin?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is containment?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is the Domino Effect?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How did the United States use the Marshall Plan to “contain” communism?</a:t>
            </a:r>
          </a:p>
          <a:p>
            <a:pPr marL="514350" lvl="1" indent="-514350" eaLnBrk="1" fontAlgn="auto" hangingPunct="1">
              <a:spcBef>
                <a:spcPts val="100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2800" dirty="0" smtClean="0"/>
              <a:t>Why </a:t>
            </a:r>
            <a:r>
              <a:rPr lang="en-US" altLang="en-US" sz="2800" dirty="0" smtClean="0"/>
              <a:t>did Greece and Turkey’s geographic location play a role in the United State’s decision to provide them financial aid. </a:t>
            </a:r>
            <a:endParaRPr lang="en-US" altLang="en-US" sz="2800" dirty="0" smtClean="0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C. How did the Berlin Airlift lead to further tension between the Soviets and the West?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W.60 </a:t>
            </a:r>
            <a:r>
              <a:rPr lang="en-US" sz="2700" dirty="0"/>
              <a:t>Trace Soviet aggression in Eastern Europe, </a:t>
            </a:r>
            <a:r>
              <a:rPr lang="en-US" sz="2700" dirty="0" smtClean="0"/>
              <a:t>including conflicts </a:t>
            </a:r>
            <a:r>
              <a:rPr lang="en-US" sz="2700" dirty="0"/>
              <a:t>involving Berlin and the Berlin </a:t>
            </a:r>
            <a:r>
              <a:rPr lang="en-US" sz="2700" dirty="0" smtClean="0"/>
              <a:t>Wall</a:t>
            </a:r>
            <a:r>
              <a:rPr lang="en-US" sz="2700" dirty="0"/>
              <a:t>.</a:t>
            </a:r>
          </a:p>
        </p:txBody>
      </p:sp>
      <p:pic>
        <p:nvPicPr>
          <p:cNvPr id="2150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1589088"/>
            <a:ext cx="3916363" cy="5056187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023938" y="2994025"/>
            <a:ext cx="43322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Notice Berlin (top right). Is it divided? How would the West give aid to those in West Berlin if the Soviets disallowed it?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885825" y="600075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/>
              <a:t>C. How did the Berlin Airlift lead to further tension between the Soviets and the West?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825500" y="2506663"/>
            <a:ext cx="10515600" cy="4351337"/>
          </a:xfrm>
        </p:spPr>
        <p:txBody>
          <a:bodyPr/>
          <a:lstStyle/>
          <a:p>
            <a:pPr eaLnBrk="1" hangingPunct="1"/>
            <a:r>
              <a:rPr lang="en-US" u="sng" smtClean="0"/>
              <a:t>Pre-Berlin Airlift </a:t>
            </a:r>
          </a:p>
          <a:p>
            <a:pPr eaLnBrk="1" hangingPunct="1"/>
            <a:r>
              <a:rPr lang="en-US" smtClean="0"/>
              <a:t>The Western powers sought to unite both the governments and economies of their respective zones. </a:t>
            </a:r>
          </a:p>
          <a:p>
            <a:pPr eaLnBrk="1" hangingPunct="1"/>
            <a:r>
              <a:rPr lang="en-US" smtClean="0"/>
              <a:t>Stalin, fearful that the West would encourage the spread of democracy and capitalism through the 2.5 million citizens of West Berlin, blockaded the entire city.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u="sn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 How did the Berlin Airlift lead to further tension between the Soviets and the West?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Berlin Airlift (1949)</a:t>
            </a:r>
          </a:p>
          <a:p>
            <a:pPr eaLnBrk="1" hangingPunct="1"/>
            <a:r>
              <a:rPr lang="en-US" smtClean="0"/>
              <a:t>Stalin did not allow Western trains, trucks, or barges to enter the city’s western half. </a:t>
            </a:r>
          </a:p>
          <a:p>
            <a:pPr eaLnBrk="1" hangingPunct="1"/>
            <a:r>
              <a:rPr lang="en-US" smtClean="0"/>
              <a:t>Stalin’s plan was to force the West into giving up control of Berlin, creating a solid, unified Eastern Germany. </a:t>
            </a:r>
          </a:p>
          <a:p>
            <a:pPr eaLnBrk="1" hangingPunct="1"/>
            <a:r>
              <a:rPr lang="en-US" smtClean="0"/>
              <a:t>Western solution: for 10 months, over 200,000 flights would drop 13,000 tons of food daily to those in West Berlin. </a:t>
            </a:r>
          </a:p>
          <a:p>
            <a:pPr eaLnBrk="1" hangingPunct="1"/>
            <a:r>
              <a:rPr lang="en-US" smtClean="0"/>
              <a:t>Fearing WWIII, the Soviets ended the blockade. </a:t>
            </a:r>
          </a:p>
          <a:p>
            <a:pPr eaLnBrk="1" hangingPunct="1"/>
            <a:endParaRPr lang="en-US" u="sng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1442</Words>
  <Application>Microsoft Office PowerPoint</Application>
  <PresentationFormat>Custom</PresentationFormat>
  <Paragraphs>141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 Light</vt:lpstr>
      <vt:lpstr>Calibri</vt:lpstr>
      <vt:lpstr>Office Theme</vt:lpstr>
      <vt:lpstr>The Cold War</vt:lpstr>
      <vt:lpstr>Schedule</vt:lpstr>
      <vt:lpstr>A. Why did the U.S. and the U.S.S.R. become political rivals after WWII? </vt:lpstr>
      <vt:lpstr>B. Explain how the Marshall Plan was used to halt the Domino Effect. </vt:lpstr>
      <vt:lpstr>Slide 5</vt:lpstr>
      <vt:lpstr>Assessment</vt:lpstr>
      <vt:lpstr>C. How did the Berlin Airlift lead to further tension between the Soviets and the West? W.60 Trace Soviet aggression in Eastern Europe, including conflicts involving Berlin and the Berlin Wall.</vt:lpstr>
      <vt:lpstr>C. How did the Berlin Airlift lead to further tension between the Soviets and the West?</vt:lpstr>
      <vt:lpstr>C. How did the Berlin Airlift lead to further tension between the Soviets and the West?</vt:lpstr>
      <vt:lpstr>C. How did the Berlin Airlift lead to further tension between the Soviets and the West?</vt:lpstr>
      <vt:lpstr>D. Explain why the Soviets built the Berlin Wall. </vt:lpstr>
      <vt:lpstr>The Berlin Wall</vt:lpstr>
      <vt:lpstr>Assessment</vt:lpstr>
      <vt:lpstr>Cold War – Proxy Wars W.62 Describe the Soviet-United States competition in Asia with particular attention to the Korean War and Vietnam War.</vt:lpstr>
      <vt:lpstr>E. What were the causes and effects of the Korean War?</vt:lpstr>
      <vt:lpstr>E. What were the causes and effects of the Korean War?</vt:lpstr>
      <vt:lpstr>E. What were the causes and effects of the Korean War?</vt:lpstr>
      <vt:lpstr>Assessment</vt:lpstr>
      <vt:lpstr>F. Explain why nuclear launch sites were established in Cuba.</vt:lpstr>
      <vt:lpstr>F. Explain why nuclear launch sites were established in Cuba.</vt:lpstr>
      <vt:lpstr>F. Explain why nuclear launch sites were established in Cuba.</vt:lpstr>
      <vt:lpstr>G. Describe President Kennedy’s response to the Cuban Missile Crisis? What was the outcome?</vt:lpstr>
      <vt:lpstr>H. How close were we to nuclear war?</vt:lpstr>
      <vt:lpstr>Assessment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</dc:title>
  <dc:creator>Richard Eberlei</dc:creator>
  <cp:lastModifiedBy>eberleir</cp:lastModifiedBy>
  <cp:revision>22</cp:revision>
  <dcterms:created xsi:type="dcterms:W3CDTF">2015-04-20T00:50:24Z</dcterms:created>
  <dcterms:modified xsi:type="dcterms:W3CDTF">2015-04-23T13:33:06Z</dcterms:modified>
</cp:coreProperties>
</file>