
<file path=[Content_Types].xml><?xml version="1.0" encoding="utf-8"?>
<Types xmlns="http://schemas.openxmlformats.org/package/2006/content-types">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4" r:id="rId8"/>
    <p:sldId id="262" r:id="rId9"/>
    <p:sldId id="263" r:id="rId10"/>
    <p:sldId id="264" r:id="rId11"/>
    <p:sldId id="268" r:id="rId12"/>
    <p:sldId id="269" r:id="rId13"/>
    <p:sldId id="265" r:id="rId14"/>
    <p:sldId id="266" r:id="rId15"/>
    <p:sldId id="267" r:id="rId16"/>
    <p:sldId id="270" r:id="rId17"/>
    <p:sldId id="285" r:id="rId18"/>
    <p:sldId id="271" r:id="rId19"/>
    <p:sldId id="273" r:id="rId20"/>
    <p:sldId id="272" r:id="rId21"/>
    <p:sldId id="275" r:id="rId22"/>
    <p:sldId id="276" r:id="rId23"/>
    <p:sldId id="277" r:id="rId24"/>
    <p:sldId id="278" r:id="rId25"/>
    <p:sldId id="279" r:id="rId26"/>
    <p:sldId id="281" r:id="rId27"/>
    <p:sldId id="283" r:id="rId28"/>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5512D11C-5CC6-11CF-8D67-00AA00BDCE1D}" ax:persistence="persistStream" r:id="rId1"/>
</file>

<file path=ppt/activeX/activeX2.xml><?xml version="1.0" encoding="utf-8"?>
<ax:ocx xmlns:ax="http://schemas.microsoft.com/office/2006/activeX" xmlns:r="http://schemas.openxmlformats.org/officeDocument/2006/relationships" ax:classid="{5512D11C-5CC6-11CF-8D67-00AA00BDCE1D}" ax:persistence="persistStream" r:id="rId1"/>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AF2DE86-535B-4B07-8B29-7359A1C9C379}" type="datetimeFigureOut">
              <a:rPr lang="en-US"/>
              <a:pPr>
                <a:defRPr/>
              </a:pPr>
              <a:t>9/6/2018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B5375A-5086-4491-8F0A-5CA3ABCC4D7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5AF150-67EF-4E36-918A-A8E900354898}" type="datetimeFigureOut">
              <a:rPr lang="en-US"/>
              <a:pPr>
                <a:defRPr/>
              </a:pPr>
              <a:t>9/6/2018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74D13F-5E49-492C-8ACC-5614FCE4C2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0E633D-953D-4946-8061-E3FA8F1C20DF}" type="datetimeFigureOut">
              <a:rPr lang="en-US"/>
              <a:pPr>
                <a:defRPr/>
              </a:pPr>
              <a:t>9/6/2018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2DDD21-98E6-467D-8BAA-27916BA532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2B41AE-DEA4-4A1E-B45A-43327747BB19}" type="datetimeFigureOut">
              <a:rPr lang="en-US"/>
              <a:pPr>
                <a:defRPr/>
              </a:pPr>
              <a:t>9/6/2018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31D252-9C41-462D-8FF6-F6D2FD657A7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8D7AB3A-44A9-4294-BFF9-068547D7775A}" type="datetimeFigureOut">
              <a:rPr lang="en-US"/>
              <a:pPr>
                <a:defRPr/>
              </a:pPr>
              <a:t>9/6/2018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088F59-A8DA-41E1-A4F7-2D76D31FE3A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6E6D573-669F-4057-9FDE-2962097FDFBE}" type="datetimeFigureOut">
              <a:rPr lang="en-US"/>
              <a:pPr>
                <a:defRPr/>
              </a:pPr>
              <a:t>9/6/2018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EF3A61-EA4D-4CA8-9BCA-4DC1A7C7EC8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11169D9-7266-4A5B-82A1-26E431AD03D6}" type="datetimeFigureOut">
              <a:rPr lang="en-US"/>
              <a:pPr>
                <a:defRPr/>
              </a:pPr>
              <a:t>9/6/2018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8028CF0-F94B-4444-8318-C38ACE38F8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99D0B72-CBE1-4425-A123-4BC18942F1D4}" type="datetimeFigureOut">
              <a:rPr lang="en-US"/>
              <a:pPr>
                <a:defRPr/>
              </a:pPr>
              <a:t>9/6/2018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FF6CB4-3FDD-44E7-9956-CDB0D90D36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000947-0983-4A79-9B34-EA396B0761E6}" type="datetimeFigureOut">
              <a:rPr lang="en-US"/>
              <a:pPr>
                <a:defRPr/>
              </a:pPr>
              <a:t>9/6/2018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3C47B9-B781-4703-8A34-1FF9315527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1168DCB-DA36-44E0-95AD-18176CD99CF3}" type="datetimeFigureOut">
              <a:rPr lang="en-US"/>
              <a:pPr>
                <a:defRPr/>
              </a:pPr>
              <a:t>9/6/2018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48C74D-BAB7-4F1F-A680-4E696DE9B20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4B7DE2-90EA-4950-AD48-DEA75FD0815E}" type="datetimeFigureOut">
              <a:rPr lang="en-US"/>
              <a:pPr>
                <a:defRPr/>
              </a:pPr>
              <a:t>9/6/2018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CA5BC-3626-4E3B-B824-5720FF61AD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E20873F-FADE-4282-B23F-DF779A0AC109}" type="datetimeFigureOut">
              <a:rPr lang="en-US"/>
              <a:pPr>
                <a:defRPr/>
              </a:pPr>
              <a:t>9/6/2018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4D9FFE7-1DD0-4A20-AF5B-27B1A0B2A7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control" Target="../activeX/activeX2.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upload.wikimedia.org/wikipedia/commons/5/54/Vue_a%C3%A9rienne_du_domaine_de_Versailles_par_ToucanWings_-_Creative_Commons_By_Sa_3.0_-_073.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Versailles_Plan_Jean_Delagrive.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4/4e/Prise_de_la_Bastille.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533400"/>
            <a:ext cx="7772400" cy="1470025"/>
          </a:xfrm>
        </p:spPr>
        <p:txBody>
          <a:bodyPr/>
          <a:lstStyle/>
          <a:p>
            <a:r>
              <a:rPr lang="en-US"/>
              <a:t>The French Revolution</a:t>
            </a:r>
          </a:p>
        </p:txBody>
      </p:sp>
      <p:sp>
        <p:nvSpPr>
          <p:cNvPr id="3" name="Subtitle 2"/>
          <p:cNvSpPr>
            <a:spLocks noGrp="1"/>
          </p:cNvSpPr>
          <p:nvPr>
            <p:ph type="subTitle" idx="1"/>
          </p:nvPr>
        </p:nvSpPr>
        <p:spPr>
          <a:xfrm>
            <a:off x="1371600" y="1905000"/>
            <a:ext cx="6400800" cy="4343400"/>
          </a:xfrm>
        </p:spPr>
        <p:txBody>
          <a:bodyPr>
            <a:normAutofit/>
          </a:bodyPr>
          <a:lstStyle/>
          <a:p>
            <a:pPr>
              <a:lnSpc>
                <a:spcPct val="80000"/>
              </a:lnSpc>
            </a:pPr>
            <a:r>
              <a:rPr lang="en-US" sz="3000">
                <a:solidFill>
                  <a:srgbClr val="898989"/>
                </a:solidFill>
              </a:rPr>
              <a:t>1789 – New Constitution of the United States and start of the French Revolution. Unlike the American Revolution, the French Revolution is more complex. </a:t>
            </a:r>
          </a:p>
          <a:p>
            <a:pPr>
              <a:lnSpc>
                <a:spcPct val="80000"/>
              </a:lnSpc>
              <a:buFont typeface="Arial" charset="0"/>
              <a:buAutoNum type="alphaUcPeriod"/>
            </a:pPr>
            <a:r>
              <a:rPr lang="en-US" sz="3000">
                <a:solidFill>
                  <a:srgbClr val="898989"/>
                </a:solidFill>
              </a:rPr>
              <a:t>How did the structure of social classes in France lead to discontent?</a:t>
            </a:r>
          </a:p>
          <a:p>
            <a:pPr>
              <a:lnSpc>
                <a:spcPct val="80000"/>
              </a:lnSpc>
              <a:buFont typeface="Arial" charset="0"/>
              <a:buAutoNum type="alphaUcPeriod"/>
            </a:pPr>
            <a:r>
              <a:rPr lang="en-US" sz="3000">
                <a:solidFill>
                  <a:srgbClr val="898989"/>
                </a:solidFill>
              </a:rPr>
              <a:t>How did the economic crisis in France lead to the meeting of the Estates-General (sub objective – identify the Estates-General)?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533400" y="0"/>
            <a:ext cx="8229600" cy="1143000"/>
          </a:xfrm>
        </p:spPr>
        <p:txBody>
          <a:bodyPr/>
          <a:lstStyle/>
          <a:p>
            <a:r>
              <a:rPr lang="en-US"/>
              <a:t>Palace of Versailles</a:t>
            </a:r>
          </a:p>
        </p:txBody>
      </p:sp>
      <p:sp>
        <p:nvSpPr>
          <p:cNvPr id="21506" name="Content Placeholder 2"/>
          <p:cNvSpPr>
            <a:spLocks noGrp="1"/>
          </p:cNvSpPr>
          <p:nvPr>
            <p:ph idx="1"/>
          </p:nvPr>
        </p:nvSpPr>
        <p:spPr/>
        <p:txBody>
          <a:bodyPr/>
          <a:lstStyle/>
          <a:p>
            <a:endParaRPr lang="en-US"/>
          </a:p>
        </p:txBody>
      </p:sp>
      <p:pic>
        <p:nvPicPr>
          <p:cNvPr id="21510" name="Picture 6" descr="Palace of Versailles"/>
          <p:cNvPicPr>
            <a:picLocks noChangeAspect="1" noChangeArrowheads="1"/>
          </p:cNvPicPr>
          <p:nvPr/>
        </p:nvPicPr>
        <p:blipFill>
          <a:blip r:embed="rId5"/>
          <a:srcRect/>
          <a:stretch>
            <a:fillRect/>
          </a:stretch>
        </p:blipFill>
        <p:spPr bwMode="auto">
          <a:xfrm>
            <a:off x="228600" y="1219200"/>
            <a:ext cx="4876800" cy="3019425"/>
          </a:xfrm>
          <a:prstGeom prst="rect">
            <a:avLst/>
          </a:prstGeom>
          <a:noFill/>
        </p:spPr>
      </p:pic>
      <p:pic>
        <p:nvPicPr>
          <p:cNvPr id="21512" name="Picture 8" descr="Palace of Versailles – The Most Stupendous Construction"/>
          <p:cNvPicPr>
            <a:picLocks noChangeAspect="1" noChangeArrowheads="1"/>
          </p:cNvPicPr>
          <p:nvPr/>
        </p:nvPicPr>
        <p:blipFill>
          <a:blip r:embed="rId6"/>
          <a:srcRect/>
          <a:stretch>
            <a:fillRect/>
          </a:stretch>
        </p:blipFill>
        <p:spPr bwMode="auto">
          <a:xfrm>
            <a:off x="3962400" y="3300413"/>
            <a:ext cx="5000625" cy="3348037"/>
          </a:xfrm>
          <a:prstGeom prst="rect">
            <a:avLst/>
          </a:prstGeom>
          <a:noFill/>
        </p:spPr>
      </p:pic>
    </p:spTree>
    <p:controls>
      <mc:AlternateContent xmlns:mc="http://schemas.openxmlformats.org/markup-compatibility/2006">
        <mc:Choice xmlns:v="urn:schemas-microsoft-com:vml" Requires="v">
          <p:control spid="21511" name="DefaultOcx" r:id="rId2" imgW="914400" imgH="228600"/>
        </mc:Choice>
        <mc:Fallback>
          <p:control name="DefaultOcx" r:id="rId2" imgW="914400" imgH="228600">
            <p:pic>
              <p:nvPicPr>
                <p:cNvPr id="2" name="DefaultOcx"/>
                <p:cNvPicPr preferRelativeResize="0">
                  <a:picLocks noChangeArrowheads="1" noChangeShapeType="1"/>
                </p:cNvPicPr>
                <p:nvPr/>
              </p:nvPicPr>
              <p:blipFill>
                <a:blip r:embed="rId7"/>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1512" name="HTMLHidden1" r:id="rId3" imgW="914400" imgH="228600"/>
        </mc:Choice>
        <mc:Fallback>
          <p:control name="HTMLHidden1" r:id="rId3" imgW="914400" imgH="228600">
            <p:pic>
              <p:nvPicPr>
                <p:cNvPr id="3" name="HTMLHidden1"/>
                <p:cNvPicPr preferRelativeResize="0">
                  <a:picLocks noChangeArrowheads="1" noChangeShapeType="1"/>
                </p:cNvPicPr>
                <p:nvPr/>
              </p:nvPicPr>
              <p:blipFill>
                <a:blip r:embed="rId8"/>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533400" y="0"/>
            <a:ext cx="8229600" cy="1143000"/>
          </a:xfrm>
        </p:spPr>
        <p:txBody>
          <a:bodyPr/>
          <a:lstStyle/>
          <a:p>
            <a:r>
              <a:rPr lang="en-US"/>
              <a:t>Palace of Versailles</a:t>
            </a:r>
          </a:p>
        </p:txBody>
      </p:sp>
      <p:sp>
        <p:nvSpPr>
          <p:cNvPr id="25603" name="Rectangle 3"/>
          <p:cNvSpPr>
            <a:spLocks noGrp="1"/>
          </p:cNvSpPr>
          <p:nvPr>
            <p:ph type="body" idx="1"/>
          </p:nvPr>
        </p:nvSpPr>
        <p:spPr/>
        <p:txBody>
          <a:bodyPr/>
          <a:lstStyle/>
          <a:p>
            <a:endParaRPr lang="en-US"/>
          </a:p>
        </p:txBody>
      </p:sp>
      <p:pic>
        <p:nvPicPr>
          <p:cNvPr id="25605" name="Picture 5" descr="File:Vue aérienne du domaine de Versailles par ToucanWings - Creative Commons By Sa 3.0 - 073.jpg">
            <a:hlinkClick r:id="rId2"/>
          </p:cNvPr>
          <p:cNvPicPr>
            <a:picLocks noChangeAspect="1" noChangeArrowheads="1"/>
          </p:cNvPicPr>
          <p:nvPr/>
        </p:nvPicPr>
        <p:blipFill>
          <a:blip r:embed="rId3"/>
          <a:srcRect/>
          <a:stretch>
            <a:fillRect/>
          </a:stretch>
        </p:blipFill>
        <p:spPr bwMode="auto">
          <a:xfrm>
            <a:off x="1143000" y="1066800"/>
            <a:ext cx="7391400" cy="55435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en-US"/>
              <a:t>Palace of Versailles (1746)</a:t>
            </a:r>
          </a:p>
        </p:txBody>
      </p:sp>
      <p:sp>
        <p:nvSpPr>
          <p:cNvPr id="26627" name="Rectangle 3"/>
          <p:cNvSpPr>
            <a:spLocks noGrp="1"/>
          </p:cNvSpPr>
          <p:nvPr>
            <p:ph type="body" idx="1"/>
          </p:nvPr>
        </p:nvSpPr>
        <p:spPr/>
        <p:txBody>
          <a:bodyPr/>
          <a:lstStyle/>
          <a:p>
            <a:endParaRPr lang="en-US"/>
          </a:p>
        </p:txBody>
      </p:sp>
      <p:pic>
        <p:nvPicPr>
          <p:cNvPr id="26629" name="Picture 5" descr="500px-Versailles_Plan_Jean_Delagrive">
            <a:hlinkClick r:id="rId2"/>
          </p:cNvPr>
          <p:cNvPicPr>
            <a:picLocks noChangeAspect="1" noChangeArrowheads="1"/>
          </p:cNvPicPr>
          <p:nvPr/>
        </p:nvPicPr>
        <p:blipFill>
          <a:blip r:embed="rId3"/>
          <a:srcRect/>
          <a:stretch>
            <a:fillRect/>
          </a:stretch>
        </p:blipFill>
        <p:spPr bwMode="auto">
          <a:xfrm>
            <a:off x="76200" y="1811338"/>
            <a:ext cx="8991600" cy="343376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143000"/>
          </a:xfrm>
        </p:spPr>
        <p:txBody>
          <a:bodyPr/>
          <a:lstStyle/>
          <a:p>
            <a:r>
              <a:rPr lang="en-US" sz="3200"/>
              <a:t>Sub-objective: Identify the Estates-General</a:t>
            </a:r>
          </a:p>
        </p:txBody>
      </p:sp>
      <p:sp>
        <p:nvSpPr>
          <p:cNvPr id="3" name="Content Placeholder 2"/>
          <p:cNvSpPr>
            <a:spLocks noGrp="1"/>
          </p:cNvSpPr>
          <p:nvPr>
            <p:ph idx="1"/>
          </p:nvPr>
        </p:nvSpPr>
        <p:spPr>
          <a:xfrm>
            <a:off x="228600" y="914400"/>
            <a:ext cx="8686800" cy="5791200"/>
          </a:xfrm>
        </p:spPr>
        <p:txBody>
          <a:bodyPr>
            <a:normAutofit/>
          </a:bodyPr>
          <a:lstStyle/>
          <a:p>
            <a:r>
              <a:rPr lang="en-US" sz="3000" u="sng"/>
              <a:t>Estates-General of 1789</a:t>
            </a:r>
            <a:r>
              <a:rPr lang="en-US" sz="3000"/>
              <a:t> – first meeting since 1614 of the general assembly representing all three estates to purpose solutions of France’s failing economy. </a:t>
            </a:r>
          </a:p>
          <a:p>
            <a:pPr lvl="2"/>
            <a:r>
              <a:rPr lang="en-US"/>
              <a:t>First Estate – 300 members</a:t>
            </a:r>
          </a:p>
          <a:p>
            <a:pPr lvl="2"/>
            <a:r>
              <a:rPr lang="en-US"/>
              <a:t>Second Estate – 300 members</a:t>
            </a:r>
          </a:p>
          <a:p>
            <a:pPr lvl="2"/>
            <a:r>
              <a:rPr lang="en-US"/>
              <a:t>Third Estate – 600 members (wanted a new constitutional government in which other estates to pay taxes too)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a:xfrm>
            <a:off x="685800" y="533400"/>
            <a:ext cx="7772400" cy="1470025"/>
          </a:xfrm>
        </p:spPr>
        <p:txBody>
          <a:bodyPr/>
          <a:lstStyle/>
          <a:p>
            <a:r>
              <a:rPr lang="en-US"/>
              <a:t>The French Revolution</a:t>
            </a:r>
          </a:p>
        </p:txBody>
      </p:sp>
      <p:sp>
        <p:nvSpPr>
          <p:cNvPr id="3" name="Subtitle 2"/>
          <p:cNvSpPr>
            <a:spLocks noGrp="1"/>
          </p:cNvSpPr>
          <p:nvPr>
            <p:ph type="subTitle" idx="1"/>
          </p:nvPr>
        </p:nvSpPr>
        <p:spPr>
          <a:xfrm>
            <a:off x="914400" y="1905000"/>
            <a:ext cx="7239000" cy="4343400"/>
          </a:xfrm>
        </p:spPr>
        <p:txBody>
          <a:bodyPr rtlCol="0">
            <a:normAutofit/>
          </a:bodyPr>
          <a:lstStyle/>
          <a:p>
            <a:pPr marL="514350" indent="-514350" fontAlgn="auto">
              <a:spcAft>
                <a:spcPts val="0"/>
              </a:spcAft>
              <a:buFont typeface="Arial" pitchFamily="34" charset="0"/>
              <a:buNone/>
              <a:defRPr/>
            </a:pPr>
            <a:r>
              <a:rPr lang="en-US" dirty="0"/>
              <a:t>C. Why did the Third Estate declare itself to be the National Assembly?</a:t>
            </a:r>
          </a:p>
          <a:p>
            <a:pPr marL="514350" indent="-514350" fontAlgn="auto">
              <a:spcAft>
                <a:spcPts val="0"/>
              </a:spcAft>
              <a:buFont typeface="Arial" pitchFamily="34" charset="0"/>
              <a:buNone/>
              <a:defRPr/>
            </a:pPr>
            <a:r>
              <a:rPr lang="en-US" dirty="0"/>
              <a:t>D. What were the French peasants reacting to in their rebellions of 1789?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381000"/>
            <a:ext cx="8229600" cy="1143000"/>
          </a:xfrm>
        </p:spPr>
        <p:txBody>
          <a:bodyPr/>
          <a:lstStyle/>
          <a:p>
            <a:r>
              <a:rPr lang="en-US" sz="3200"/>
              <a:t>C. Why did the Third Estate declare itself to be the National Assembly?</a:t>
            </a:r>
            <a:br>
              <a:rPr lang="en-US" sz="3200"/>
            </a:br>
            <a:endParaRPr lang="en-US" sz="3200"/>
          </a:p>
        </p:txBody>
      </p:sp>
      <p:sp>
        <p:nvSpPr>
          <p:cNvPr id="24578" name="Content Placeholder 2"/>
          <p:cNvSpPr>
            <a:spLocks noGrp="1"/>
          </p:cNvSpPr>
          <p:nvPr>
            <p:ph idx="1"/>
          </p:nvPr>
        </p:nvSpPr>
        <p:spPr>
          <a:xfrm>
            <a:off x="457200" y="1371600"/>
            <a:ext cx="8229600" cy="4525963"/>
          </a:xfrm>
        </p:spPr>
        <p:txBody>
          <a:bodyPr/>
          <a:lstStyle/>
          <a:p>
            <a:pPr lvl="1"/>
            <a:r>
              <a:rPr lang="en-US" sz="2600"/>
              <a:t>The first item on the agenda was to determine how the votes of each estate were to vote. </a:t>
            </a:r>
          </a:p>
          <a:p>
            <a:pPr marL="342900" lvl="2" indent="-342900"/>
            <a:r>
              <a:rPr lang="en-US" sz="2200"/>
              <a:t>First choice: vote within the estate and give each estate a vote. Giving the first two estates and King Louis XVI the advantage. </a:t>
            </a:r>
          </a:p>
          <a:p>
            <a:pPr marL="342900" lvl="2" indent="-342900"/>
            <a:r>
              <a:rPr lang="en-US" sz="2200"/>
              <a:t>Second Choice: allow each members vote to count as one vote, popular vote wins. </a:t>
            </a:r>
          </a:p>
          <a:p>
            <a:pPr marL="342900" lvl="2" indent="-342900">
              <a:buFont typeface="Arial" charset="0"/>
              <a:buNone/>
            </a:pPr>
            <a:endParaRPr lang="en-US" sz="2800"/>
          </a:p>
          <a:p>
            <a:pPr marL="342900" lvl="2" indent="-342900"/>
            <a:r>
              <a:rPr lang="en-US" sz="2800"/>
              <a:t>King Louis XVI wished to allow for choice one, forcing the third estate to create the </a:t>
            </a:r>
            <a:r>
              <a:rPr lang="en-US" sz="2800" u="sng"/>
              <a:t>National Assembly</a:t>
            </a:r>
            <a:r>
              <a:rPr lang="en-US" sz="2800"/>
              <a:t>. </a:t>
            </a:r>
          </a:p>
          <a:p>
            <a:pPr marL="342900" lvl="2" indent="-342900"/>
            <a:r>
              <a:rPr lang="en-US" sz="2800"/>
              <a:t>On June 17, 1789, the Third Estate declared it was the National Assembly and would draft a new constitution. </a:t>
            </a:r>
          </a:p>
          <a:p>
            <a:pPr marL="342900" lvl="2" indent="-342900"/>
            <a:endParaRPr lang="en-US" sz="2800"/>
          </a:p>
          <a:p>
            <a:pPr marL="342900" lvl="2" indent="-342900"/>
            <a:endParaRPr lang="en-US"/>
          </a:p>
          <a:p>
            <a:pPr marL="342900" lvl="2" indent="-342900"/>
            <a:endParaRPr 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en-US" sz="3200"/>
              <a:t>D. What were the French peasants reacting to in their rebellions of 1789?</a:t>
            </a:r>
          </a:p>
        </p:txBody>
      </p:sp>
      <p:sp>
        <p:nvSpPr>
          <p:cNvPr id="27651" name="Rectangle 3"/>
          <p:cNvSpPr>
            <a:spLocks noGrp="1"/>
          </p:cNvSpPr>
          <p:nvPr>
            <p:ph type="body" idx="1"/>
          </p:nvPr>
        </p:nvSpPr>
        <p:spPr/>
        <p:txBody>
          <a:bodyPr/>
          <a:lstStyle/>
          <a:p>
            <a:r>
              <a:rPr lang="en-US"/>
              <a:t>On June 20, deputies of the newly created National Assembly arrived at their meeting place, only to find the doors locked. </a:t>
            </a:r>
          </a:p>
          <a:p>
            <a:r>
              <a:rPr lang="en-US"/>
              <a:t>They then moved to a nearby tennis court and swore to meet there until they had a new constitution – </a:t>
            </a:r>
            <a:r>
              <a:rPr lang="en-US" u="sng"/>
              <a:t>Tennis Court Oath</a:t>
            </a:r>
          </a:p>
          <a:p>
            <a:pPr>
              <a:buFont typeface="Arial" charset="0"/>
              <a:buNone/>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810C-C32B-491E-89B4-42D64FF196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7C1AED-C90F-4913-B9D1-AF6FE16A4732}"/>
              </a:ext>
            </a:extLst>
          </p:cNvPr>
          <p:cNvSpPr>
            <a:spLocks noGrp="1"/>
          </p:cNvSpPr>
          <p:nvPr>
            <p:ph idx="1"/>
          </p:nvPr>
        </p:nvSpPr>
        <p:spPr>
          <a:xfrm>
            <a:off x="457200" y="1143000"/>
            <a:ext cx="8229600" cy="4983163"/>
          </a:xfrm>
        </p:spPr>
        <p:txBody>
          <a:bodyPr/>
          <a:lstStyle/>
          <a:p>
            <a:pPr marL="514350" indent="-514350">
              <a:buFont typeface="+mj-lt"/>
              <a:buAutoNum type="arabicPeriod"/>
            </a:pPr>
            <a:r>
              <a:rPr lang="en-US" dirty="0"/>
              <a:t>Why was a meeting of the Estates General called?</a:t>
            </a:r>
          </a:p>
          <a:p>
            <a:pPr marL="514350" indent="-514350">
              <a:buFont typeface="+mj-lt"/>
              <a:buAutoNum type="arabicPeriod"/>
            </a:pPr>
            <a:r>
              <a:rPr lang="en-US" dirty="0"/>
              <a:t>How was each estate represented in the Estates General?</a:t>
            </a:r>
          </a:p>
          <a:p>
            <a:pPr marL="514350" indent="-514350">
              <a:buFont typeface="+mj-lt"/>
              <a:buAutoNum type="arabicPeriod"/>
            </a:pPr>
            <a:r>
              <a:rPr lang="en-US" dirty="0"/>
              <a:t>What were two options for the vote to be counted?</a:t>
            </a:r>
          </a:p>
          <a:p>
            <a:pPr marL="514350" indent="-514350">
              <a:buFont typeface="+mj-lt"/>
              <a:buAutoNum type="arabicPeriod"/>
            </a:pPr>
            <a:r>
              <a:rPr lang="en-US" dirty="0"/>
              <a:t>What was the outcome?</a:t>
            </a:r>
          </a:p>
          <a:p>
            <a:pPr marL="514350" indent="-514350">
              <a:buFont typeface="+mj-lt"/>
              <a:buAutoNum type="arabicPeriod"/>
            </a:pPr>
            <a:r>
              <a:rPr lang="en-US" dirty="0"/>
              <a:t>What was the National Assembly and Tennis Court Oath?</a:t>
            </a:r>
          </a:p>
        </p:txBody>
      </p:sp>
    </p:spTree>
    <p:extLst>
      <p:ext uri="{BB962C8B-B14F-4D97-AF65-F5344CB8AC3E}">
        <p14:creationId xmlns:p14="http://schemas.microsoft.com/office/powerpoint/2010/main" val="2416661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US"/>
              <a:t>Storming of the Bastille</a:t>
            </a:r>
          </a:p>
        </p:txBody>
      </p:sp>
      <p:sp>
        <p:nvSpPr>
          <p:cNvPr id="28675" name="Rectangle 3"/>
          <p:cNvSpPr>
            <a:spLocks noGrp="1"/>
          </p:cNvSpPr>
          <p:nvPr>
            <p:ph type="body" idx="1"/>
          </p:nvPr>
        </p:nvSpPr>
        <p:spPr>
          <a:xfrm>
            <a:off x="457200" y="1447800"/>
            <a:ext cx="8229600" cy="4953000"/>
          </a:xfrm>
        </p:spPr>
        <p:txBody>
          <a:bodyPr/>
          <a:lstStyle/>
          <a:p>
            <a:pPr>
              <a:lnSpc>
                <a:spcPct val="90000"/>
              </a:lnSpc>
            </a:pPr>
            <a:r>
              <a:rPr lang="en-US"/>
              <a:t>Third Estate members received word that King Louis XVI planned to use force against them. </a:t>
            </a:r>
          </a:p>
          <a:p>
            <a:pPr>
              <a:lnSpc>
                <a:spcPct val="90000"/>
              </a:lnSpc>
            </a:pPr>
            <a:r>
              <a:rPr lang="en-US"/>
              <a:t>The Bastille was an old fortress currently being used as a prison and armory. </a:t>
            </a:r>
          </a:p>
          <a:p>
            <a:pPr>
              <a:lnSpc>
                <a:spcPct val="90000"/>
              </a:lnSpc>
            </a:pPr>
            <a:r>
              <a:rPr lang="en-US"/>
              <a:t>On July 14, 900 Parisians gathered in the courtyard and stormed the Bastille. </a:t>
            </a:r>
          </a:p>
          <a:p>
            <a:pPr>
              <a:lnSpc>
                <a:spcPct val="90000"/>
              </a:lnSpc>
            </a:pPr>
            <a:r>
              <a:rPr lang="en-US"/>
              <a:t>After a few hours, the prison warden surrendered and had his head cut off. </a:t>
            </a:r>
          </a:p>
          <a:p>
            <a:pPr>
              <a:lnSpc>
                <a:spcPct val="90000"/>
              </a:lnSpc>
            </a:pPr>
            <a:r>
              <a:rPr lang="en-US"/>
              <a:t>The Bastille was demolished brick by brick, and Paris now belonged to the rebels. </a:t>
            </a:r>
          </a:p>
          <a:p>
            <a:pPr>
              <a:lnSpc>
                <a:spcPct val="90000"/>
              </a:lnSpc>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endParaRPr lang="en-US"/>
          </a:p>
        </p:txBody>
      </p:sp>
      <p:sp>
        <p:nvSpPr>
          <p:cNvPr id="30723" name="Rectangle 3"/>
          <p:cNvSpPr>
            <a:spLocks noGrp="1"/>
          </p:cNvSpPr>
          <p:nvPr>
            <p:ph type="body" idx="1"/>
          </p:nvPr>
        </p:nvSpPr>
        <p:spPr/>
        <p:txBody>
          <a:bodyPr/>
          <a:lstStyle/>
          <a:p>
            <a:endParaRPr lang="en-US"/>
          </a:p>
        </p:txBody>
      </p:sp>
      <p:pic>
        <p:nvPicPr>
          <p:cNvPr id="30725" name="Picture 5" descr="File:Prise de la Bastille.jpg">
            <a:hlinkClick r:id="rId2"/>
          </p:cNvPr>
          <p:cNvPicPr>
            <a:picLocks noChangeAspect="1" noChangeArrowheads="1"/>
          </p:cNvPicPr>
          <p:nvPr/>
        </p:nvPicPr>
        <p:blipFill>
          <a:blip r:embed="rId3"/>
          <a:srcRect/>
          <a:stretch>
            <a:fillRect/>
          </a:stretch>
        </p:blipFill>
        <p:spPr bwMode="auto">
          <a:xfrm>
            <a:off x="609600" y="457200"/>
            <a:ext cx="8077200" cy="602773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1143000"/>
            <a:ext cx="8229600" cy="944563"/>
          </a:xfrm>
        </p:spPr>
        <p:txBody>
          <a:bodyPr/>
          <a:lstStyle/>
          <a:p>
            <a:r>
              <a:rPr lang="en-US" sz="2800"/>
              <a:t>A. How did the structure of social classes in France lead to discontent?</a:t>
            </a:r>
            <a:br>
              <a:rPr lang="en-US" sz="2800"/>
            </a:br>
            <a:br>
              <a:rPr lang="en-US" sz="2800"/>
            </a:br>
            <a:r>
              <a:rPr lang="en-US" sz="2800" u="sng"/>
              <a:t>Social Classes (estates) in France – late 18</a:t>
            </a:r>
            <a:r>
              <a:rPr lang="en-US" sz="2800" u="sng" baseline="30000"/>
              <a:t>th</a:t>
            </a:r>
            <a:r>
              <a:rPr lang="en-US" sz="2800" u="sng"/>
              <a:t> century</a:t>
            </a:r>
            <a:br>
              <a:rPr lang="en-US" sz="2800" u="sng"/>
            </a:br>
            <a:r>
              <a:rPr lang="en-US" sz="2800" u="sng"/>
              <a:t>French population: 27 million</a:t>
            </a:r>
            <a:br>
              <a:rPr lang="en-US" sz="3200"/>
            </a:br>
            <a:br>
              <a:rPr lang="en-US" sz="3200"/>
            </a:br>
            <a:endParaRPr lang="en-US" sz="3200"/>
          </a:p>
        </p:txBody>
      </p:sp>
      <p:sp>
        <p:nvSpPr>
          <p:cNvPr id="3" name="Content Placeholder 2"/>
          <p:cNvSpPr>
            <a:spLocks noGrp="1"/>
          </p:cNvSpPr>
          <p:nvPr>
            <p:ph idx="1"/>
          </p:nvPr>
        </p:nvSpPr>
        <p:spPr>
          <a:xfrm>
            <a:off x="457200" y="2286000"/>
            <a:ext cx="8229600" cy="4191000"/>
          </a:xfrm>
        </p:spPr>
        <p:txBody>
          <a:bodyPr rtlCol="0">
            <a:normAutofit fontScale="92500" lnSpcReduction="10000"/>
          </a:bodyPr>
          <a:lstStyle/>
          <a:p>
            <a:pPr fontAlgn="auto">
              <a:spcAft>
                <a:spcPts val="0"/>
              </a:spcAft>
              <a:buFont typeface="Arial" pitchFamily="34" charset="0"/>
              <a:buChar char="•"/>
              <a:defRPr/>
            </a:pPr>
            <a:r>
              <a:rPr lang="en-US" dirty="0"/>
              <a:t>First Estate – Catholic clergy, numbered 130,000, controlled 10% of the land. </a:t>
            </a:r>
          </a:p>
          <a:p>
            <a:pPr lvl="1" fontAlgn="auto">
              <a:spcAft>
                <a:spcPts val="0"/>
              </a:spcAft>
              <a:buFont typeface="Arial" pitchFamily="34" charset="0"/>
              <a:buChar char="–"/>
              <a:defRPr/>
            </a:pPr>
            <a:r>
              <a:rPr lang="en-US" dirty="0"/>
              <a:t>Included nobles such as cardinals, bishops, head of monasteries and common, poor parish priests. </a:t>
            </a:r>
          </a:p>
          <a:p>
            <a:pPr fontAlgn="auto">
              <a:spcAft>
                <a:spcPts val="0"/>
              </a:spcAft>
              <a:buFont typeface="Arial" pitchFamily="34" charset="0"/>
              <a:buChar char="•"/>
              <a:defRPr/>
            </a:pPr>
            <a:r>
              <a:rPr lang="en-US" dirty="0"/>
              <a:t>Second Estate – nobility, numbered 350,000, controlled 30% of the land. </a:t>
            </a:r>
          </a:p>
          <a:p>
            <a:pPr lvl="1" fontAlgn="auto">
              <a:spcAft>
                <a:spcPts val="0"/>
              </a:spcAft>
              <a:buFont typeface="Arial" pitchFamily="34" charset="0"/>
              <a:buChar char="–"/>
              <a:defRPr/>
            </a:pPr>
            <a:r>
              <a:rPr lang="en-US" dirty="0"/>
              <a:t>Often held leadership positions in government</a:t>
            </a:r>
          </a:p>
          <a:p>
            <a:pPr fontAlgn="auto">
              <a:spcAft>
                <a:spcPts val="0"/>
              </a:spcAft>
              <a:buFont typeface="Arial" pitchFamily="34" charset="0"/>
              <a:buChar char="•"/>
              <a:defRPr/>
            </a:pPr>
            <a:r>
              <a:rPr lang="en-US" dirty="0"/>
              <a:t>Third Estate – middle class (</a:t>
            </a:r>
            <a:r>
              <a:rPr lang="en-US" u="sng" dirty="0"/>
              <a:t>bourgeoisie)</a:t>
            </a:r>
            <a:r>
              <a:rPr lang="en-US" dirty="0"/>
              <a:t> and poor, controlled 60% of the land</a:t>
            </a:r>
          </a:p>
          <a:p>
            <a:pPr fontAlgn="auto">
              <a:spcAft>
                <a:spcPts val="0"/>
              </a:spcAft>
              <a:buFont typeface="Arial" pitchFamily="34" charset="0"/>
              <a:buChar cha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r>
              <a:rPr lang="en-US" sz="3200"/>
              <a:t>D. What were the French peasants reacting to in their rebellions of 1789?</a:t>
            </a:r>
          </a:p>
        </p:txBody>
      </p:sp>
      <p:sp>
        <p:nvSpPr>
          <p:cNvPr id="29699" name="Rectangle 3"/>
          <p:cNvSpPr>
            <a:spLocks noGrp="1"/>
          </p:cNvSpPr>
          <p:nvPr>
            <p:ph type="body" idx="1"/>
          </p:nvPr>
        </p:nvSpPr>
        <p:spPr>
          <a:xfrm>
            <a:off x="228600" y="1600200"/>
            <a:ext cx="8686800" cy="4525963"/>
          </a:xfrm>
        </p:spPr>
        <p:txBody>
          <a:bodyPr/>
          <a:lstStyle/>
          <a:p>
            <a:pPr>
              <a:lnSpc>
                <a:spcPct val="90000"/>
              </a:lnSpc>
            </a:pPr>
            <a:r>
              <a:rPr lang="en-US" u="sng"/>
              <a:t>Great Fear</a:t>
            </a:r>
          </a:p>
          <a:p>
            <a:pPr lvl="1">
              <a:lnSpc>
                <a:spcPct val="90000"/>
              </a:lnSpc>
            </a:pPr>
            <a:r>
              <a:rPr lang="en-US"/>
              <a:t>After the storming of the Bastille, Louis XVI could no longer trust his soldiers to shoot at revolutionaries in Paris. </a:t>
            </a:r>
          </a:p>
          <a:p>
            <a:pPr lvl="1">
              <a:lnSpc>
                <a:spcPct val="90000"/>
              </a:lnSpc>
            </a:pPr>
            <a:r>
              <a:rPr lang="en-US"/>
              <a:t>However, in the rest of France, the people of rural villages were getting word that foreign countries were going to send aid to put down the revolution.</a:t>
            </a:r>
          </a:p>
          <a:p>
            <a:pPr lvl="1">
              <a:lnSpc>
                <a:spcPct val="90000"/>
              </a:lnSpc>
            </a:pPr>
            <a:r>
              <a:rPr lang="en-US"/>
              <a:t>In response, panic ensued, and villagers began breaking into the houses of the Lords to destroy records of their connections to the revolution.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idx="4294967295"/>
          </p:nvPr>
        </p:nvSpPr>
        <p:spPr>
          <a:xfrm>
            <a:off x="685800" y="533400"/>
            <a:ext cx="7772400" cy="1470025"/>
          </a:xfrm>
        </p:spPr>
        <p:txBody>
          <a:bodyPr/>
          <a:lstStyle/>
          <a:p>
            <a:r>
              <a:rPr lang="en-US"/>
              <a:t>The French Revolution</a:t>
            </a:r>
          </a:p>
        </p:txBody>
      </p:sp>
      <p:sp>
        <p:nvSpPr>
          <p:cNvPr id="3" name="Subtitle 2"/>
          <p:cNvSpPr>
            <a:spLocks noGrp="1"/>
          </p:cNvSpPr>
          <p:nvPr>
            <p:ph type="subTitle" idx="4294967295"/>
          </p:nvPr>
        </p:nvSpPr>
        <p:spPr>
          <a:xfrm>
            <a:off x="914400" y="1905000"/>
            <a:ext cx="7239000" cy="4343400"/>
          </a:xfrm>
        </p:spPr>
        <p:txBody>
          <a:bodyPr>
            <a:normAutofit/>
          </a:bodyPr>
          <a:lstStyle/>
          <a:p>
            <a:pPr marL="514350" indent="-514350" algn="ctr">
              <a:buFont typeface="Arial" charset="0"/>
              <a:buNone/>
            </a:pPr>
            <a:r>
              <a:rPr lang="en-US">
                <a:solidFill>
                  <a:srgbClr val="898989"/>
                </a:solidFill>
              </a:rPr>
              <a:t>E. How did the French Revolution enter a new phase after the storming of the Bastille?</a:t>
            </a:r>
          </a:p>
          <a:p>
            <a:pPr marL="514350" indent="-514350" algn="ctr">
              <a:buFont typeface="Arial" charset="0"/>
              <a:buNone/>
            </a:pPr>
            <a:r>
              <a:rPr lang="en-US">
                <a:solidFill>
                  <a:srgbClr val="898989"/>
                </a:solidFill>
              </a:rPr>
              <a:t>F. Why did the French Revolution become more radical?</a:t>
            </a:r>
          </a:p>
          <a:p>
            <a:pPr marL="514350" indent="-514350" algn="ctr">
              <a:buFont typeface="Arial" charset="0"/>
              <a:buNone/>
            </a:pPr>
            <a:r>
              <a:rPr lang="en-US">
                <a:solidFill>
                  <a:srgbClr val="898989"/>
                </a:solidFill>
              </a:rPr>
              <a:t>G. How did the new French government deal with the crisis?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en-US" sz="2800">
                <a:solidFill>
                  <a:srgbClr val="898989"/>
                </a:solidFill>
              </a:rPr>
              <a:t>E. How did the French Revolution enter a new phase after the storming of the Bastille?</a:t>
            </a:r>
            <a:br>
              <a:rPr lang="en-US" sz="2800">
                <a:solidFill>
                  <a:srgbClr val="898989"/>
                </a:solidFill>
              </a:rPr>
            </a:br>
            <a:endParaRPr lang="en-US" sz="2800">
              <a:solidFill>
                <a:srgbClr val="898989"/>
              </a:solidFill>
            </a:endParaRPr>
          </a:p>
        </p:txBody>
      </p:sp>
      <p:sp>
        <p:nvSpPr>
          <p:cNvPr id="33795" name="Rectangle 3"/>
          <p:cNvSpPr>
            <a:spLocks noGrp="1"/>
          </p:cNvSpPr>
          <p:nvPr>
            <p:ph type="body" idx="1"/>
          </p:nvPr>
        </p:nvSpPr>
        <p:spPr>
          <a:xfrm>
            <a:off x="228600" y="1295400"/>
            <a:ext cx="8686800" cy="5029200"/>
          </a:xfrm>
        </p:spPr>
        <p:txBody>
          <a:bodyPr/>
          <a:lstStyle/>
          <a:p>
            <a:pPr>
              <a:lnSpc>
                <a:spcPct val="90000"/>
              </a:lnSpc>
            </a:pPr>
            <a:r>
              <a:rPr lang="en-US" sz="2800"/>
              <a:t>The National Assembly voted to abolish all privileges of the nobles and clergy. </a:t>
            </a:r>
          </a:p>
          <a:p>
            <a:pPr>
              <a:lnSpc>
                <a:spcPct val="90000"/>
              </a:lnSpc>
            </a:pPr>
            <a:r>
              <a:rPr lang="en-US" sz="2800" u="sng"/>
              <a:t>Declaration of the Rights of Man</a:t>
            </a:r>
          </a:p>
          <a:p>
            <a:pPr lvl="1">
              <a:lnSpc>
                <a:spcPct val="90000"/>
              </a:lnSpc>
            </a:pPr>
            <a:r>
              <a:rPr lang="en-US" sz="2400"/>
              <a:t>All men were equal and free</a:t>
            </a:r>
          </a:p>
          <a:p>
            <a:pPr lvl="1">
              <a:lnSpc>
                <a:spcPct val="90000"/>
              </a:lnSpc>
            </a:pPr>
            <a:r>
              <a:rPr lang="en-US" sz="2400"/>
              <a:t>Prosperity should be based on talent</a:t>
            </a:r>
          </a:p>
          <a:p>
            <a:pPr lvl="1">
              <a:lnSpc>
                <a:spcPct val="90000"/>
              </a:lnSpc>
            </a:pPr>
            <a:r>
              <a:rPr lang="en-US" sz="2400"/>
              <a:t>No group should be exempt from taxation</a:t>
            </a:r>
            <a:endParaRPr lang="en-US" sz="2400" u="sng"/>
          </a:p>
          <a:p>
            <a:pPr>
              <a:lnSpc>
                <a:spcPct val="90000"/>
              </a:lnSpc>
            </a:pPr>
            <a:r>
              <a:rPr lang="en-US" sz="2800"/>
              <a:t>New government with limited power granted to the king. A Legislative Assembly would now make the laws. </a:t>
            </a:r>
          </a:p>
          <a:p>
            <a:pPr>
              <a:lnSpc>
                <a:spcPct val="90000"/>
              </a:lnSpc>
            </a:pPr>
            <a:r>
              <a:rPr lang="en-US" sz="2800"/>
              <a:t>Church lands were sold off to increase state revenues, and bishops/priests were now appointed and paid by the state, instead of the Pope.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en-US" sz="3200">
                <a:solidFill>
                  <a:srgbClr val="898989"/>
                </a:solidFill>
              </a:rPr>
              <a:t>F. Why did the French Revolution become more radical?</a:t>
            </a:r>
            <a:br>
              <a:rPr lang="en-US" sz="3200">
                <a:solidFill>
                  <a:srgbClr val="898989"/>
                </a:solidFill>
              </a:rPr>
            </a:br>
            <a:endParaRPr lang="en-US" sz="3200">
              <a:solidFill>
                <a:srgbClr val="898989"/>
              </a:solidFill>
            </a:endParaRPr>
          </a:p>
        </p:txBody>
      </p:sp>
      <p:sp>
        <p:nvSpPr>
          <p:cNvPr id="34819" name="Rectangle 3"/>
          <p:cNvSpPr>
            <a:spLocks noGrp="1"/>
          </p:cNvSpPr>
          <p:nvPr>
            <p:ph type="body" idx="1"/>
          </p:nvPr>
        </p:nvSpPr>
        <p:spPr>
          <a:xfrm>
            <a:off x="228600" y="1219200"/>
            <a:ext cx="8763000" cy="5181600"/>
          </a:xfrm>
        </p:spPr>
        <p:txBody>
          <a:bodyPr/>
          <a:lstStyle/>
          <a:p>
            <a:pPr>
              <a:lnSpc>
                <a:spcPct val="90000"/>
              </a:lnSpc>
            </a:pPr>
            <a:r>
              <a:rPr lang="en-US" sz="2800"/>
              <a:t>1792 – new National Convention elected. </a:t>
            </a:r>
          </a:p>
          <a:p>
            <a:pPr>
              <a:lnSpc>
                <a:spcPct val="90000"/>
              </a:lnSpc>
            </a:pPr>
            <a:r>
              <a:rPr lang="en-US" sz="2800"/>
              <a:t>Almost all of the new National Convention members distrusted the king. </a:t>
            </a:r>
          </a:p>
          <a:p>
            <a:pPr>
              <a:lnSpc>
                <a:spcPct val="90000"/>
              </a:lnSpc>
            </a:pPr>
            <a:r>
              <a:rPr lang="en-US" sz="2800"/>
              <a:t>September 21 – National Convention votes to abolish the monarchy and create a republic.</a:t>
            </a:r>
          </a:p>
          <a:p>
            <a:pPr>
              <a:lnSpc>
                <a:spcPct val="90000"/>
              </a:lnSpc>
            </a:pPr>
            <a:r>
              <a:rPr lang="en-US" sz="2800"/>
              <a:t>January 21, 1793 – Louis XVI beheaded</a:t>
            </a:r>
          </a:p>
          <a:p>
            <a:pPr>
              <a:lnSpc>
                <a:spcPct val="90000"/>
              </a:lnSpc>
            </a:pPr>
            <a:r>
              <a:rPr lang="en-US" sz="2800"/>
              <a:t>Not all of France was in agreement to the beheading, some peasants in rural France refused to accept authority of the Convention. </a:t>
            </a:r>
          </a:p>
          <a:p>
            <a:pPr>
              <a:lnSpc>
                <a:spcPct val="90000"/>
              </a:lnSpc>
            </a:pPr>
            <a:r>
              <a:rPr lang="en-US" sz="2800"/>
              <a:t>All surrounding nations set up a coalition to attack France, attempting to re-establish the old government.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en-US" sz="3200">
                <a:solidFill>
                  <a:srgbClr val="898989"/>
                </a:solidFill>
              </a:rPr>
              <a:t>F. Why did the French Revolution become more radical?</a:t>
            </a:r>
            <a:br>
              <a:rPr lang="en-US" sz="3200">
                <a:solidFill>
                  <a:srgbClr val="898989"/>
                </a:solidFill>
              </a:rPr>
            </a:br>
            <a:endParaRPr lang="en-US" sz="3200">
              <a:solidFill>
                <a:srgbClr val="898989"/>
              </a:solidFill>
            </a:endParaRPr>
          </a:p>
        </p:txBody>
      </p:sp>
      <p:sp>
        <p:nvSpPr>
          <p:cNvPr id="35843" name="Rectangle 3"/>
          <p:cNvSpPr>
            <a:spLocks noGrp="1"/>
          </p:cNvSpPr>
          <p:nvPr>
            <p:ph type="body" idx="1"/>
          </p:nvPr>
        </p:nvSpPr>
        <p:spPr>
          <a:xfrm>
            <a:off x="228600" y="1143000"/>
            <a:ext cx="8686800" cy="5334000"/>
          </a:xfrm>
        </p:spPr>
        <p:txBody>
          <a:bodyPr/>
          <a:lstStyle/>
          <a:p>
            <a:pPr>
              <a:lnSpc>
                <a:spcPct val="90000"/>
              </a:lnSpc>
            </a:pPr>
            <a:r>
              <a:rPr lang="en-US" u="sng"/>
              <a:t>The Reign of Terror</a:t>
            </a:r>
            <a:r>
              <a:rPr lang="en-US"/>
              <a:t> – occurred for approximately a year between 1793 and 1794.</a:t>
            </a:r>
          </a:p>
          <a:p>
            <a:pPr lvl="1">
              <a:lnSpc>
                <a:spcPct val="90000"/>
              </a:lnSpc>
            </a:pPr>
            <a:r>
              <a:rPr lang="en-US"/>
              <a:t>Committee of Public Safety led by Robespierre</a:t>
            </a:r>
          </a:p>
          <a:p>
            <a:pPr lvl="1">
              <a:lnSpc>
                <a:spcPct val="90000"/>
              </a:lnSpc>
            </a:pPr>
            <a:r>
              <a:rPr lang="en-US"/>
              <a:t>Counterrevolutionaries and traitors to the National convention were tried, convicted, and executed. </a:t>
            </a:r>
          </a:p>
          <a:p>
            <a:pPr lvl="1">
              <a:lnSpc>
                <a:spcPct val="90000"/>
              </a:lnSpc>
            </a:pPr>
            <a:r>
              <a:rPr lang="en-US"/>
              <a:t>40,000 were executed, including Marie Antoinette.</a:t>
            </a:r>
          </a:p>
          <a:p>
            <a:pPr lvl="1">
              <a:lnSpc>
                <a:spcPct val="90000"/>
              </a:lnSpc>
            </a:pPr>
            <a:r>
              <a:rPr lang="en-US"/>
              <a:t>16,000 by Guillotine and others by grape shot.</a:t>
            </a:r>
          </a:p>
          <a:p>
            <a:pPr lvl="1">
              <a:lnSpc>
                <a:spcPct val="90000"/>
              </a:lnSpc>
            </a:pPr>
            <a:r>
              <a:rPr lang="en-US"/>
              <a:t>Good citizenship was rewarded – “citizen/citizeness”</a:t>
            </a:r>
          </a:p>
          <a:p>
            <a:pPr lvl="1">
              <a:lnSpc>
                <a:spcPct val="90000"/>
              </a:lnSpc>
            </a:pPr>
            <a:r>
              <a:rPr lang="en-US"/>
              <a:t>De-Christianization was pursued, attempting to abolish “superstition” and a new calendar made Sunday worship void.</a:t>
            </a:r>
          </a:p>
          <a:p>
            <a:pPr lvl="1">
              <a:lnSpc>
                <a:spcPct val="90000"/>
              </a:lnSpc>
              <a:buFont typeface="Arial" charset="0"/>
              <a:buNone/>
            </a:pPr>
            <a:endParaRPr lang="en-US" u="sng"/>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sz="3600">
                <a:solidFill>
                  <a:srgbClr val="898989"/>
                </a:solidFill>
              </a:rPr>
              <a:t>G. How did the new French government deal with the crisis?</a:t>
            </a:r>
            <a:br>
              <a:rPr lang="en-US" sz="3600">
                <a:solidFill>
                  <a:srgbClr val="898989"/>
                </a:solidFill>
              </a:rPr>
            </a:br>
            <a:endParaRPr lang="en-US" sz="3600">
              <a:solidFill>
                <a:srgbClr val="898989"/>
              </a:solidFill>
            </a:endParaRPr>
          </a:p>
        </p:txBody>
      </p:sp>
      <p:sp>
        <p:nvSpPr>
          <p:cNvPr id="36867" name="Rectangle 3"/>
          <p:cNvSpPr>
            <a:spLocks noGrp="1"/>
          </p:cNvSpPr>
          <p:nvPr>
            <p:ph type="body" idx="1"/>
          </p:nvPr>
        </p:nvSpPr>
        <p:spPr>
          <a:xfrm>
            <a:off x="228600" y="1219200"/>
            <a:ext cx="8686800" cy="5257800"/>
          </a:xfrm>
        </p:spPr>
        <p:txBody>
          <a:bodyPr/>
          <a:lstStyle/>
          <a:p>
            <a:pPr>
              <a:lnSpc>
                <a:spcPct val="90000"/>
              </a:lnSpc>
            </a:pPr>
            <a:r>
              <a:rPr lang="en-US" sz="2800"/>
              <a:t>The National Convention eventually became nervous of the crazed Robespierre, fearing they might be his next victims. </a:t>
            </a:r>
          </a:p>
          <a:p>
            <a:pPr>
              <a:lnSpc>
                <a:spcPct val="90000"/>
              </a:lnSpc>
            </a:pPr>
            <a:r>
              <a:rPr lang="en-US" sz="2800"/>
              <a:t>July 28, 1794, Robespierre was executed. </a:t>
            </a:r>
          </a:p>
          <a:p>
            <a:pPr>
              <a:lnSpc>
                <a:spcPct val="90000"/>
              </a:lnSpc>
            </a:pPr>
            <a:r>
              <a:rPr lang="en-US" sz="2800"/>
              <a:t>The Reign of Terror ended and it’s restrictions came to an end (churches re-opened, etc.). </a:t>
            </a:r>
          </a:p>
          <a:p>
            <a:pPr>
              <a:lnSpc>
                <a:spcPct val="90000"/>
              </a:lnSpc>
            </a:pPr>
            <a:r>
              <a:rPr lang="en-US" sz="2800"/>
              <a:t>1795 – New Constitution was written. The new government was corrupt and it began to depend too much upon the military (1 million strong). </a:t>
            </a:r>
          </a:p>
          <a:p>
            <a:pPr>
              <a:lnSpc>
                <a:spcPct val="90000"/>
              </a:lnSpc>
            </a:pPr>
            <a:r>
              <a:rPr lang="en-US" sz="2800"/>
              <a:t>1799 – General Napoleon Bonaparte topples the new government (Directory) in a </a:t>
            </a:r>
            <a:r>
              <a:rPr lang="en-US" sz="2800" u="sng"/>
              <a:t>coup d’etat</a:t>
            </a:r>
            <a:r>
              <a:rPr lang="en-US" sz="2800"/>
              <a:t> – sudden overthrow of the government. </a:t>
            </a:r>
            <a:endParaRPr lang="en-US" sz="2800" u="sng"/>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idx="4294967295"/>
          </p:nvPr>
        </p:nvSpPr>
        <p:spPr>
          <a:xfrm>
            <a:off x="685800" y="533400"/>
            <a:ext cx="7772400" cy="1470025"/>
          </a:xfrm>
        </p:spPr>
        <p:txBody>
          <a:bodyPr/>
          <a:lstStyle/>
          <a:p>
            <a:r>
              <a:rPr lang="en-US"/>
              <a:t>The French Revolution</a:t>
            </a:r>
          </a:p>
        </p:txBody>
      </p:sp>
      <p:sp>
        <p:nvSpPr>
          <p:cNvPr id="3" name="Subtitle 2"/>
          <p:cNvSpPr>
            <a:spLocks noGrp="1"/>
          </p:cNvSpPr>
          <p:nvPr>
            <p:ph type="subTitle" idx="4294967295"/>
          </p:nvPr>
        </p:nvSpPr>
        <p:spPr>
          <a:xfrm>
            <a:off x="914400" y="1905000"/>
            <a:ext cx="7239000" cy="2895600"/>
          </a:xfrm>
        </p:spPr>
        <p:txBody>
          <a:bodyPr>
            <a:normAutofit/>
          </a:bodyPr>
          <a:lstStyle/>
          <a:p>
            <a:pPr marL="514350" indent="-514350" algn="ctr">
              <a:buFont typeface="Arial" charset="0"/>
              <a:buNone/>
            </a:pPr>
            <a:r>
              <a:rPr lang="en-US">
                <a:solidFill>
                  <a:srgbClr val="898989"/>
                </a:solidFill>
              </a:rPr>
              <a:t>H. Describe the new government established by Napoleon Bonaparte. </a:t>
            </a:r>
          </a:p>
          <a:p>
            <a:pPr marL="514350" indent="-514350" algn="ctr">
              <a:buFont typeface="Arial" charset="0"/>
              <a:buNone/>
            </a:pPr>
            <a:r>
              <a:rPr lang="en-US">
                <a:solidFill>
                  <a:srgbClr val="898989"/>
                </a:solidFill>
              </a:rPr>
              <a:t>I. Why did changes in France’s government cause concern in other European countries?</a:t>
            </a:r>
          </a:p>
        </p:txBody>
      </p:sp>
      <p:sp>
        <p:nvSpPr>
          <p:cNvPr id="38916" name="Text Box 4"/>
          <p:cNvSpPr txBox="1">
            <a:spLocks noChangeArrowheads="1"/>
          </p:cNvSpPr>
          <p:nvPr/>
        </p:nvSpPr>
        <p:spPr bwMode="auto">
          <a:xfrm>
            <a:off x="1143000" y="4837113"/>
            <a:ext cx="7086600" cy="641350"/>
          </a:xfrm>
          <a:prstGeom prst="rect">
            <a:avLst/>
          </a:prstGeom>
          <a:noFill/>
          <a:ln w="9525">
            <a:noFill/>
            <a:miter lim="800000"/>
            <a:headEnd/>
            <a:tailEnd/>
          </a:ln>
          <a:effectLst/>
        </p:spPr>
        <p:txBody>
          <a:bodyPr>
            <a:spAutoFit/>
          </a:bodyPr>
          <a:lstStyle/>
          <a:p>
            <a:r>
              <a:rPr lang="en-US" b="1"/>
              <a:t>Read pp. 163 – 167, answer questions 1, 4, 5, 6 on p. 167. We will discuss as class when finished.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idx="4294967295"/>
          </p:nvPr>
        </p:nvSpPr>
        <p:spPr>
          <a:xfrm>
            <a:off x="685800" y="533400"/>
            <a:ext cx="7772400" cy="1470025"/>
          </a:xfrm>
        </p:spPr>
        <p:txBody>
          <a:bodyPr/>
          <a:lstStyle/>
          <a:p>
            <a:r>
              <a:rPr lang="en-US"/>
              <a:t>The French Revolution</a:t>
            </a:r>
          </a:p>
        </p:txBody>
      </p:sp>
      <p:sp>
        <p:nvSpPr>
          <p:cNvPr id="3" name="Subtitle 2"/>
          <p:cNvSpPr>
            <a:spLocks noGrp="1"/>
          </p:cNvSpPr>
          <p:nvPr>
            <p:ph type="subTitle" idx="4294967295"/>
          </p:nvPr>
        </p:nvSpPr>
        <p:spPr>
          <a:xfrm>
            <a:off x="914400" y="1905000"/>
            <a:ext cx="7239000" cy="4343400"/>
          </a:xfrm>
        </p:spPr>
        <p:txBody>
          <a:bodyPr>
            <a:normAutofit/>
          </a:bodyPr>
          <a:lstStyle/>
          <a:p>
            <a:pPr marL="514350" indent="-514350" algn="ctr">
              <a:buFont typeface="Arial" charset="0"/>
              <a:buNone/>
            </a:pPr>
            <a:r>
              <a:rPr lang="en-US">
                <a:solidFill>
                  <a:srgbClr val="898989"/>
                </a:solidFill>
              </a:rPr>
              <a:t>J. How did Napoleon lose his empire? </a:t>
            </a:r>
          </a:p>
          <a:p>
            <a:pPr marL="514350" indent="-514350" algn="ctr">
              <a:buFont typeface="Arial" charset="0"/>
              <a:buNone/>
            </a:pPr>
            <a:r>
              <a:rPr lang="en-US">
                <a:solidFill>
                  <a:srgbClr val="898989"/>
                </a:solidFill>
              </a:rPr>
              <a:t>K. Why did the turmoil of the French revolutionary years result in a conservative European reaction?</a:t>
            </a:r>
          </a:p>
          <a:p>
            <a:pPr marL="514350" indent="-514350" algn="ctr">
              <a:buFont typeface="Arial" charset="0"/>
              <a:buNone/>
            </a:pPr>
            <a:r>
              <a:rPr lang="en-US">
                <a:solidFill>
                  <a:srgbClr val="898989"/>
                </a:solidFill>
              </a:rPr>
              <a:t>L. What happened to revolutionary ideas after the French Revolution was over?</a:t>
            </a:r>
          </a:p>
        </p:txBody>
      </p:sp>
      <p:sp>
        <p:nvSpPr>
          <p:cNvPr id="40964" name="Rectangle 4"/>
          <p:cNvSpPr>
            <a:spLocks noChangeArrowheads="1"/>
          </p:cNvSpPr>
          <p:nvPr/>
        </p:nvSpPr>
        <p:spPr bwMode="auto">
          <a:xfrm>
            <a:off x="1295400" y="5486400"/>
            <a:ext cx="6483350" cy="641350"/>
          </a:xfrm>
          <a:prstGeom prst="rect">
            <a:avLst/>
          </a:prstGeom>
          <a:noFill/>
          <a:ln w="9525">
            <a:noFill/>
            <a:miter lim="800000"/>
            <a:headEnd/>
            <a:tailEnd/>
          </a:ln>
          <a:effectLst/>
        </p:spPr>
        <p:txBody>
          <a:bodyPr wrap="none">
            <a:spAutoFit/>
          </a:bodyPr>
          <a:lstStyle/>
          <a:p>
            <a:r>
              <a:rPr lang="en-US" b="1"/>
              <a:t>Read pp. 168 – 171, answer questions 1, 3, 4, 5, on p. 167. </a:t>
            </a:r>
            <a:br>
              <a:rPr lang="en-US" b="1"/>
            </a:br>
            <a:r>
              <a:rPr lang="en-US" b="1"/>
              <a:t>We will discuss as class when finished.</a:t>
            </a:r>
            <a:r>
              <a:rPr lang="en-US"/>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z="3200"/>
              <a:t>A. How did the structure of social classes in France lead to discontent?</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u="sng" dirty="0"/>
              <a:t>Third Estate continued</a:t>
            </a:r>
          </a:p>
          <a:p>
            <a:pPr lvl="1" fontAlgn="auto">
              <a:spcAft>
                <a:spcPts val="0"/>
              </a:spcAft>
              <a:buFont typeface="Arial" pitchFamily="34" charset="0"/>
              <a:buChar char="–"/>
              <a:defRPr/>
            </a:pPr>
            <a:r>
              <a:rPr lang="en-US" dirty="0"/>
              <a:t>The third estate was divided even further into middle class and lower class peasants. </a:t>
            </a:r>
          </a:p>
          <a:p>
            <a:pPr lvl="1" fontAlgn="auto">
              <a:spcAft>
                <a:spcPts val="0"/>
              </a:spcAft>
              <a:buFont typeface="Arial" pitchFamily="34" charset="0"/>
              <a:buChar char="–"/>
              <a:defRPr/>
            </a:pPr>
            <a:r>
              <a:rPr lang="en-US" dirty="0"/>
              <a:t>Peasants made up approximately 80% of the third estate, meaning the middle class was small. </a:t>
            </a:r>
          </a:p>
          <a:p>
            <a:pPr lvl="1" fontAlgn="auto">
              <a:spcAft>
                <a:spcPts val="0"/>
              </a:spcAft>
              <a:buFont typeface="Arial" pitchFamily="34" charset="0"/>
              <a:buChar char="–"/>
              <a:defRPr/>
            </a:pPr>
            <a:r>
              <a:rPr lang="en-US" dirty="0"/>
              <a:t>The third estate were limited in their access to education, well paying jobs, and wealth. </a:t>
            </a:r>
          </a:p>
          <a:p>
            <a:pPr lvl="1" fontAlgn="auto">
              <a:spcAft>
                <a:spcPts val="0"/>
              </a:spcAft>
              <a:buFont typeface="Arial" pitchFamily="34" charset="0"/>
              <a:buChar char="–"/>
              <a:defRPr/>
            </a:pPr>
            <a:r>
              <a:rPr lang="en-US" dirty="0"/>
              <a:t>The third estate were also the only class in France that had to pay the </a:t>
            </a:r>
            <a:r>
              <a:rPr lang="en-US" u="sng" dirty="0" err="1"/>
              <a:t>taille</a:t>
            </a:r>
            <a:r>
              <a:rPr lang="en-US" dirty="0"/>
              <a:t> (TAH-</a:t>
            </a:r>
            <a:r>
              <a:rPr lang="en-US" dirty="0" err="1"/>
              <a:t>yuh</a:t>
            </a:r>
            <a:r>
              <a:rPr lang="en-US" dirty="0"/>
              <a:t>), or France’s chief tax. </a:t>
            </a:r>
          </a:p>
          <a:p>
            <a:pPr lvl="1" fontAlgn="auto">
              <a:spcAft>
                <a:spcPts val="0"/>
              </a:spcAft>
              <a:buFont typeface="Arial" pitchFamily="34" charset="0"/>
              <a:buChar char="–"/>
              <a:defRPr/>
            </a:pPr>
            <a:endParaRPr lang="en-US" u="sn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52400"/>
            <a:ext cx="8229600" cy="1143000"/>
          </a:xfrm>
        </p:spPr>
        <p:txBody>
          <a:bodyPr/>
          <a:lstStyle/>
          <a:p>
            <a:r>
              <a:rPr lang="en-US" sz="3200"/>
              <a:t>A. How did the structure of social classes in France lead to discontent?</a:t>
            </a:r>
          </a:p>
        </p:txBody>
      </p:sp>
      <p:sp>
        <p:nvSpPr>
          <p:cNvPr id="3" name="Content Placeholder 2"/>
          <p:cNvSpPr>
            <a:spLocks noGrp="1"/>
          </p:cNvSpPr>
          <p:nvPr>
            <p:ph idx="1"/>
          </p:nvPr>
        </p:nvSpPr>
        <p:spPr>
          <a:xfrm>
            <a:off x="457200" y="1371600"/>
            <a:ext cx="8229600" cy="5334000"/>
          </a:xfrm>
        </p:spPr>
        <p:txBody>
          <a:bodyPr rtlCol="0">
            <a:normAutofit fontScale="85000" lnSpcReduction="10000"/>
          </a:bodyPr>
          <a:lstStyle/>
          <a:p>
            <a:pPr fontAlgn="auto">
              <a:spcAft>
                <a:spcPts val="0"/>
              </a:spcAft>
              <a:buFont typeface="Arial" pitchFamily="34" charset="0"/>
              <a:buChar char="•"/>
              <a:defRPr/>
            </a:pPr>
            <a:r>
              <a:rPr lang="en-US" dirty="0"/>
              <a:t>The peasants of the third estate also owed certain duties to the nobles. These duties included harvesting the nobles land and paying fees to the nobles for use of the capital that they owned. </a:t>
            </a:r>
          </a:p>
          <a:p>
            <a:pPr lvl="1" fontAlgn="auto">
              <a:spcAft>
                <a:spcPts val="0"/>
              </a:spcAft>
              <a:buFont typeface="Arial" pitchFamily="34" charset="0"/>
              <a:buChar char="–"/>
              <a:defRPr/>
            </a:pPr>
            <a:r>
              <a:rPr lang="en-US" dirty="0"/>
              <a:t>These duties were a holdover from medieval serfdom, in which nobles owned all of the land and had peasants work the land in exchange for protection and ability to subsistence farm. </a:t>
            </a:r>
          </a:p>
          <a:p>
            <a:pPr fontAlgn="auto">
              <a:spcAft>
                <a:spcPts val="0"/>
              </a:spcAft>
              <a:buFont typeface="Arial" pitchFamily="34" charset="0"/>
              <a:buChar char="•"/>
              <a:defRPr/>
            </a:pPr>
            <a:r>
              <a:rPr lang="en-US" dirty="0"/>
              <a:t>Between the taxes and duties, the peasants greatly resented the nobles. </a:t>
            </a:r>
          </a:p>
          <a:p>
            <a:pPr fontAlgn="auto">
              <a:spcAft>
                <a:spcPts val="0"/>
              </a:spcAft>
              <a:buFont typeface="Arial" pitchFamily="34" charset="0"/>
              <a:buChar char="•"/>
              <a:defRPr/>
            </a:pPr>
            <a:r>
              <a:rPr lang="en-US" dirty="0"/>
              <a:t>Urban craftspeople also made up a percentage of the third estate. These people struggled to keep up with the increase in value of goods (poor economy).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z="3200"/>
              <a:t>A. How did the structure of social classes in France lead to discontent?</a:t>
            </a:r>
          </a:p>
        </p:txBody>
      </p:sp>
      <p:sp>
        <p:nvSpPr>
          <p:cNvPr id="3" name="Content Placeholder 2"/>
          <p:cNvSpPr>
            <a:spLocks noGrp="1"/>
          </p:cNvSpPr>
          <p:nvPr>
            <p:ph idx="1"/>
          </p:nvPr>
        </p:nvSpPr>
        <p:spPr>
          <a:xfrm>
            <a:off x="152400" y="1371600"/>
            <a:ext cx="8763000" cy="5029200"/>
          </a:xfrm>
        </p:spPr>
        <p:txBody>
          <a:bodyPr>
            <a:normAutofit/>
          </a:bodyPr>
          <a:lstStyle/>
          <a:p>
            <a:pPr>
              <a:lnSpc>
                <a:spcPct val="80000"/>
              </a:lnSpc>
            </a:pPr>
            <a:r>
              <a:rPr lang="en-US" sz="3000"/>
              <a:t>The third estate middle class, or the </a:t>
            </a:r>
            <a:r>
              <a:rPr lang="en-US" sz="3000" u="sng"/>
              <a:t>bourgeoisie</a:t>
            </a:r>
            <a:r>
              <a:rPr lang="en-US" sz="3000"/>
              <a:t>, numbered about 2 million of France’s population. </a:t>
            </a:r>
          </a:p>
          <a:p>
            <a:pPr>
              <a:lnSpc>
                <a:spcPct val="80000"/>
              </a:lnSpc>
            </a:pPr>
            <a:r>
              <a:rPr lang="en-US" sz="3000"/>
              <a:t>The bourgeoisie were of a higher social class than the peasants. They were bankers, merchants, lawyers, doctors, office holders, writers, and industrialists. </a:t>
            </a:r>
          </a:p>
          <a:p>
            <a:pPr>
              <a:lnSpc>
                <a:spcPct val="80000"/>
              </a:lnSpc>
            </a:pPr>
            <a:r>
              <a:rPr lang="en-US" sz="3000"/>
              <a:t>The bourgeoisie were upset with the privileges given to the nobles, and wanted change, not to abolish the nobles, but to better their own position. </a:t>
            </a:r>
          </a:p>
          <a:p>
            <a:pPr>
              <a:lnSpc>
                <a:spcPct val="80000"/>
              </a:lnSpc>
            </a:pPr>
            <a:r>
              <a:rPr lang="en-US" sz="3000"/>
              <a:t>About 6,500 bourgeoisie had gained “noble status” by the end of the 18</a:t>
            </a:r>
            <a:r>
              <a:rPr lang="en-US" sz="3000" baseline="30000"/>
              <a:t>th</a:t>
            </a:r>
            <a:r>
              <a:rPr lang="en-US" sz="3000"/>
              <a:t> century, mostly through appointment to public office.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3600"/>
              <a:t>A. How did the structure of social classes in France lead to discontent?</a:t>
            </a:r>
          </a:p>
        </p:txBody>
      </p:sp>
      <p:sp>
        <p:nvSpPr>
          <p:cNvPr id="18434" name="Content Placeholder 2"/>
          <p:cNvSpPr>
            <a:spLocks noGrp="1"/>
          </p:cNvSpPr>
          <p:nvPr>
            <p:ph idx="1"/>
          </p:nvPr>
        </p:nvSpPr>
        <p:spPr/>
        <p:txBody>
          <a:bodyPr/>
          <a:lstStyle/>
          <a:p>
            <a:r>
              <a:rPr lang="en-US"/>
              <a:t>What did the nobles and bourgeoisie have in common?</a:t>
            </a:r>
          </a:p>
          <a:p>
            <a:pPr lvl="1"/>
            <a:r>
              <a:rPr lang="en-US"/>
              <a:t>Both were upset with the advantages and privileges that were granted to the monarchs. </a:t>
            </a:r>
          </a:p>
          <a:p>
            <a:pPr lvl="1"/>
            <a:r>
              <a:rPr lang="en-US"/>
              <a:t>Both had an increased interest in the political ideas of the Enlightenment (philosophes).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FB21B-F684-4B1D-9E21-6553038B170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620BFDB-9A80-4170-BFC8-DBCB8B39BDCF}"/>
              </a:ext>
            </a:extLst>
          </p:cNvPr>
          <p:cNvSpPr>
            <a:spLocks noGrp="1"/>
          </p:cNvSpPr>
          <p:nvPr>
            <p:ph idx="1"/>
          </p:nvPr>
        </p:nvSpPr>
        <p:spPr/>
        <p:txBody>
          <a:bodyPr/>
          <a:lstStyle/>
          <a:p>
            <a:pPr marL="514350" indent="-514350">
              <a:buFont typeface="+mj-lt"/>
              <a:buAutoNum type="arabicPeriod"/>
            </a:pPr>
            <a:r>
              <a:rPr lang="en-US" dirty="0"/>
              <a:t>What were the three estates in 18</a:t>
            </a:r>
            <a:r>
              <a:rPr lang="en-US" baseline="30000" dirty="0"/>
              <a:t>th</a:t>
            </a:r>
            <a:r>
              <a:rPr lang="en-US" dirty="0"/>
              <a:t> century France?</a:t>
            </a:r>
          </a:p>
          <a:p>
            <a:pPr marL="514350" indent="-514350">
              <a:buFont typeface="+mj-lt"/>
              <a:buAutoNum type="arabicPeriod"/>
            </a:pPr>
            <a:r>
              <a:rPr lang="en-US" dirty="0"/>
              <a:t>How was each estate divided?</a:t>
            </a:r>
          </a:p>
          <a:p>
            <a:pPr marL="514350" indent="-514350">
              <a:buFont typeface="+mj-lt"/>
              <a:buAutoNum type="arabicPeriod"/>
            </a:pPr>
            <a:r>
              <a:rPr lang="en-US" dirty="0"/>
              <a:t>Which estate was the largest?</a:t>
            </a:r>
          </a:p>
          <a:p>
            <a:pPr marL="514350" indent="-514350">
              <a:buFont typeface="+mj-lt"/>
              <a:buAutoNum type="arabicPeriod"/>
            </a:pPr>
            <a:r>
              <a:rPr lang="en-US" dirty="0"/>
              <a:t>Which was the only estate to pay the </a:t>
            </a:r>
            <a:r>
              <a:rPr lang="en-US" dirty="0" err="1"/>
              <a:t>Taille</a:t>
            </a:r>
            <a:r>
              <a:rPr lang="en-US" dirty="0"/>
              <a:t>?</a:t>
            </a:r>
          </a:p>
          <a:p>
            <a:pPr marL="514350" indent="-514350">
              <a:buFont typeface="+mj-lt"/>
              <a:buAutoNum type="arabicPeriod"/>
            </a:pPr>
            <a:r>
              <a:rPr lang="en-US" dirty="0"/>
              <a:t>Who were the bourgeoisie?</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74434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rtlCol="0">
            <a:normAutofit fontScale="90000"/>
          </a:bodyPr>
          <a:lstStyle/>
          <a:p>
            <a:pPr fontAlgn="auto">
              <a:spcAft>
                <a:spcPts val="0"/>
              </a:spcAft>
              <a:defRPr/>
            </a:pPr>
            <a:r>
              <a:rPr lang="en-US" sz="3600" dirty="0"/>
              <a:t>B. How did the economic crisis in France lead to the meeting of the Estates-General</a:t>
            </a:r>
            <a:br>
              <a:rPr lang="en-US" dirty="0"/>
            </a:br>
            <a:endParaRPr lang="en-US" dirty="0"/>
          </a:p>
        </p:txBody>
      </p:sp>
      <p:sp>
        <p:nvSpPr>
          <p:cNvPr id="3" name="Content Placeholder 2"/>
          <p:cNvSpPr>
            <a:spLocks noGrp="1"/>
          </p:cNvSpPr>
          <p:nvPr>
            <p:ph idx="1"/>
          </p:nvPr>
        </p:nvSpPr>
        <p:spPr>
          <a:xfrm>
            <a:off x="457200" y="1295400"/>
            <a:ext cx="8229600" cy="5181600"/>
          </a:xfrm>
        </p:spPr>
        <p:txBody>
          <a:bodyPr rtlCol="0">
            <a:normAutofit lnSpcReduction="10000"/>
          </a:bodyPr>
          <a:lstStyle/>
          <a:p>
            <a:pPr fontAlgn="auto">
              <a:spcAft>
                <a:spcPts val="0"/>
              </a:spcAft>
              <a:buFont typeface="Arial" pitchFamily="34" charset="0"/>
              <a:buChar char="•"/>
              <a:defRPr/>
            </a:pPr>
            <a:r>
              <a:rPr lang="en-US" dirty="0"/>
              <a:t>While social structure and enlightened ideas set the stage for the French Revolution, economic problems were the immediate cause of the Revolution. </a:t>
            </a:r>
          </a:p>
          <a:p>
            <a:pPr lvl="1" fontAlgn="auto">
              <a:spcAft>
                <a:spcPts val="0"/>
              </a:spcAft>
              <a:buFont typeface="Arial" pitchFamily="34" charset="0"/>
              <a:buChar char="–"/>
              <a:defRPr/>
            </a:pPr>
            <a:r>
              <a:rPr lang="en-US" dirty="0"/>
              <a:t>Bad harvests in 1787 and 1788 led to food shortages and increase in food prices. </a:t>
            </a:r>
          </a:p>
          <a:p>
            <a:pPr lvl="1" fontAlgn="auto">
              <a:spcAft>
                <a:spcPts val="0"/>
              </a:spcAft>
              <a:buFont typeface="Arial" pitchFamily="34" charset="0"/>
              <a:buChar char="–"/>
              <a:defRPr/>
            </a:pPr>
            <a:r>
              <a:rPr lang="en-US" dirty="0"/>
              <a:t>Downturn in manufacturing led to decreased supply of certain goods, causing increase in prices. </a:t>
            </a:r>
          </a:p>
          <a:p>
            <a:pPr lvl="1" fontAlgn="auto">
              <a:spcAft>
                <a:spcPts val="0"/>
              </a:spcAft>
              <a:buFont typeface="Arial" pitchFamily="34" charset="0"/>
              <a:buChar char="–"/>
              <a:defRPr/>
            </a:pPr>
            <a:r>
              <a:rPr lang="en-US" dirty="0"/>
              <a:t>The decreases in both industries led to higher unemployment. Less goods to manufacture equals less jobs needed.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rtlCol="0">
            <a:normAutofit fontScale="90000"/>
          </a:bodyPr>
          <a:lstStyle/>
          <a:p>
            <a:pPr fontAlgn="auto">
              <a:spcAft>
                <a:spcPts val="0"/>
              </a:spcAft>
              <a:defRPr/>
            </a:pPr>
            <a:r>
              <a:rPr lang="en-US" sz="3600" dirty="0"/>
              <a:t>B. How did the economic crisis in France lead to the meeting of the Estates-General</a:t>
            </a:r>
            <a:br>
              <a:rPr lang="en-US" dirty="0"/>
            </a:br>
            <a:endParaRPr lang="en-US" dirty="0"/>
          </a:p>
        </p:txBody>
      </p:sp>
      <p:sp>
        <p:nvSpPr>
          <p:cNvPr id="20482" name="Content Placeholder 2"/>
          <p:cNvSpPr>
            <a:spLocks noGrp="1"/>
          </p:cNvSpPr>
          <p:nvPr>
            <p:ph idx="1"/>
          </p:nvPr>
        </p:nvSpPr>
        <p:spPr>
          <a:xfrm>
            <a:off x="304800" y="1371600"/>
            <a:ext cx="8610600" cy="4525963"/>
          </a:xfrm>
        </p:spPr>
        <p:txBody>
          <a:bodyPr/>
          <a:lstStyle/>
          <a:p>
            <a:r>
              <a:rPr lang="en-US"/>
              <a:t>On the eve of revolution, and with all of the problems the majority of the population were facing, the government continued to spend enormous sums of money on wars and luxuries.</a:t>
            </a:r>
          </a:p>
          <a:p>
            <a:pPr lvl="1"/>
            <a:r>
              <a:rPr lang="en-US"/>
              <a:t>The queen, Marie Antoinette was known for her extravagant spending.  </a:t>
            </a:r>
          </a:p>
          <a:p>
            <a:pPr lvl="2"/>
            <a:r>
              <a:rPr lang="en-US"/>
              <a:t>Palace of Versailles – conservatively US $2 billion and as much as US $300 billion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11567</TotalTime>
  <Words>1828</Words>
  <Application>Microsoft Office PowerPoint</Application>
  <PresentationFormat>On-screen Show (4:3)</PresentationFormat>
  <Paragraphs>125</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The French Revolution</vt:lpstr>
      <vt:lpstr>A. How did the structure of social classes in France lead to discontent?  Social Classes (estates) in France – late 18th century French population: 27 million  </vt:lpstr>
      <vt:lpstr>A. How did the structure of social classes in France lead to discontent?</vt:lpstr>
      <vt:lpstr>A. How did the structure of social classes in France lead to discontent?</vt:lpstr>
      <vt:lpstr>A. How did the structure of social classes in France lead to discontent?</vt:lpstr>
      <vt:lpstr>A. How did the structure of social classes in France lead to discontent?</vt:lpstr>
      <vt:lpstr>PowerPoint Presentation</vt:lpstr>
      <vt:lpstr>B. How did the economic crisis in France lead to the meeting of the Estates-General </vt:lpstr>
      <vt:lpstr>B. How did the economic crisis in France lead to the meeting of the Estates-General </vt:lpstr>
      <vt:lpstr>Palace of Versailles</vt:lpstr>
      <vt:lpstr>Palace of Versailles</vt:lpstr>
      <vt:lpstr>Palace of Versailles (1746)</vt:lpstr>
      <vt:lpstr>Sub-objective: Identify the Estates-General</vt:lpstr>
      <vt:lpstr>The French Revolution</vt:lpstr>
      <vt:lpstr>C. Why did the Third Estate declare itself to be the National Assembly? </vt:lpstr>
      <vt:lpstr>D. What were the French peasants reacting to in their rebellions of 1789?</vt:lpstr>
      <vt:lpstr>PowerPoint Presentation</vt:lpstr>
      <vt:lpstr>Storming of the Bastille</vt:lpstr>
      <vt:lpstr>PowerPoint Presentation</vt:lpstr>
      <vt:lpstr>D. What were the French peasants reacting to in their rebellions of 1789?</vt:lpstr>
      <vt:lpstr>The French Revolution</vt:lpstr>
      <vt:lpstr>E. How did the French Revolution enter a new phase after the storming of the Bastille? </vt:lpstr>
      <vt:lpstr>F. Why did the French Revolution become more radical? </vt:lpstr>
      <vt:lpstr>F. Why did the French Revolution become more radical? </vt:lpstr>
      <vt:lpstr>G. How did the new French government deal with the crisis? </vt:lpstr>
      <vt:lpstr>The French Revolution</vt:lpstr>
      <vt:lpstr>The French Revolution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Revolution</dc:title>
  <dc:creator>Coach Watson</dc:creator>
  <cp:lastModifiedBy>Richard Eberlei</cp:lastModifiedBy>
  <cp:revision>24</cp:revision>
  <dcterms:created xsi:type="dcterms:W3CDTF">2014-11-03T13:56:54Z</dcterms:created>
  <dcterms:modified xsi:type="dcterms:W3CDTF">2018-09-06T13:05:00Z</dcterms:modified>
</cp:coreProperties>
</file>